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7" r:id="rId2"/>
    <p:sldId id="258" r:id="rId3"/>
    <p:sldId id="260" r:id="rId4"/>
    <p:sldId id="272" r:id="rId5"/>
    <p:sldId id="261" r:id="rId6"/>
    <p:sldId id="266" r:id="rId7"/>
    <p:sldId id="263" r:id="rId8"/>
    <p:sldId id="273" r:id="rId9"/>
    <p:sldId id="265" r:id="rId10"/>
    <p:sldId id="264" r:id="rId11"/>
    <p:sldId id="268" r:id="rId12"/>
    <p:sldId id="269" r:id="rId13"/>
    <p:sldId id="2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FFDB40-2920-4301-8100-0BA00105BDC9}" type="datetimeFigureOut">
              <a:rPr lang="en-US" smtClean="0"/>
              <a:t>3/25/2024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B36986-023C-43F5-8F0D-A19D96BA5F7A}" type="slidenum">
              <a:rPr lang="en-US" smtClean="0"/>
              <a:t>‹#›</a:t>
            </a:fld>
            <a:endParaRPr lang="en-US"/>
          </a:p>
        </p:txBody>
      </p:sp>
    </p:spTree>
    <p:extLst>
      <p:ext uri="{BB962C8B-B14F-4D97-AF65-F5344CB8AC3E}">
        <p14:creationId xmlns:p14="http://schemas.microsoft.com/office/powerpoint/2010/main" val="3508320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not had great success with resetting the existing mailboxes. Contractor can leave </a:t>
            </a:r>
            <a:r>
              <a:rPr lang="en-US" dirty="0" err="1"/>
              <a:t>demo’ed</a:t>
            </a:r>
            <a:r>
              <a:rPr lang="en-US" dirty="0"/>
              <a:t> brick on the property if desired. </a:t>
            </a:r>
          </a:p>
        </p:txBody>
      </p:sp>
      <p:sp>
        <p:nvSpPr>
          <p:cNvPr id="4" name="Slide Number Placeholder 3"/>
          <p:cNvSpPr>
            <a:spLocks noGrp="1"/>
          </p:cNvSpPr>
          <p:nvPr>
            <p:ph type="sldNum" sz="quarter" idx="5"/>
          </p:nvPr>
        </p:nvSpPr>
        <p:spPr/>
        <p:txBody>
          <a:bodyPr/>
          <a:lstStyle/>
          <a:p>
            <a:fld id="{D4B36986-023C-43F5-8F0D-A19D96BA5F7A}" type="slidenum">
              <a:rPr lang="en-US" smtClean="0"/>
              <a:t>6</a:t>
            </a:fld>
            <a:endParaRPr lang="en-US"/>
          </a:p>
        </p:txBody>
      </p:sp>
    </p:spTree>
    <p:extLst>
      <p:ext uri="{BB962C8B-B14F-4D97-AF65-F5344CB8AC3E}">
        <p14:creationId xmlns:p14="http://schemas.microsoft.com/office/powerpoint/2010/main" val="1047326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concrete potentially be provided as an alternate. Will not be decorative. If homeowner decides to have decorative concrete, contractor can provide base material only. Homeowner can have their own contractor pour decorative concrete</a:t>
            </a:r>
          </a:p>
        </p:txBody>
      </p:sp>
      <p:sp>
        <p:nvSpPr>
          <p:cNvPr id="4" name="Slide Number Placeholder 3"/>
          <p:cNvSpPr>
            <a:spLocks noGrp="1"/>
          </p:cNvSpPr>
          <p:nvPr>
            <p:ph type="sldNum" sz="quarter" idx="5"/>
          </p:nvPr>
        </p:nvSpPr>
        <p:spPr/>
        <p:txBody>
          <a:bodyPr/>
          <a:lstStyle/>
          <a:p>
            <a:fld id="{D4B36986-023C-43F5-8F0D-A19D96BA5F7A}" type="slidenum">
              <a:rPr lang="en-US" smtClean="0"/>
              <a:t>7</a:t>
            </a:fld>
            <a:endParaRPr lang="en-US"/>
          </a:p>
        </p:txBody>
      </p:sp>
    </p:spTree>
    <p:extLst>
      <p:ext uri="{BB962C8B-B14F-4D97-AF65-F5344CB8AC3E}">
        <p14:creationId xmlns:p14="http://schemas.microsoft.com/office/powerpoint/2010/main" val="3473634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concrete potentially be provided as an alternate. Will not be decorative. If homeowner decides to have decorative concrete, contractor can provide base material only. Homeowner can have their own contractor pour decorative concrete</a:t>
            </a:r>
          </a:p>
        </p:txBody>
      </p:sp>
      <p:sp>
        <p:nvSpPr>
          <p:cNvPr id="4" name="Slide Number Placeholder 3"/>
          <p:cNvSpPr>
            <a:spLocks noGrp="1"/>
          </p:cNvSpPr>
          <p:nvPr>
            <p:ph type="sldNum" sz="quarter" idx="5"/>
          </p:nvPr>
        </p:nvSpPr>
        <p:spPr/>
        <p:txBody>
          <a:bodyPr/>
          <a:lstStyle/>
          <a:p>
            <a:fld id="{D4B36986-023C-43F5-8F0D-A19D96BA5F7A}" type="slidenum">
              <a:rPr lang="en-US" smtClean="0"/>
              <a:t>8</a:t>
            </a:fld>
            <a:endParaRPr lang="en-US"/>
          </a:p>
        </p:txBody>
      </p:sp>
    </p:spTree>
    <p:extLst>
      <p:ext uri="{BB962C8B-B14F-4D97-AF65-F5344CB8AC3E}">
        <p14:creationId xmlns:p14="http://schemas.microsoft.com/office/powerpoint/2010/main" val="2146846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Presentation will be emailed upon request</a:t>
            </a:r>
          </a:p>
        </p:txBody>
      </p:sp>
      <p:sp>
        <p:nvSpPr>
          <p:cNvPr id="4" name="Slide Number Placeholder 3"/>
          <p:cNvSpPr>
            <a:spLocks noGrp="1"/>
          </p:cNvSpPr>
          <p:nvPr>
            <p:ph type="sldNum" sz="quarter" idx="5"/>
          </p:nvPr>
        </p:nvSpPr>
        <p:spPr/>
        <p:txBody>
          <a:bodyPr/>
          <a:lstStyle/>
          <a:p>
            <a:fld id="{D4B36986-023C-43F5-8F0D-A19D96BA5F7A}" type="slidenum">
              <a:rPr lang="en-US" smtClean="0"/>
              <a:t>13</a:t>
            </a:fld>
            <a:endParaRPr lang="en-US"/>
          </a:p>
        </p:txBody>
      </p:sp>
    </p:spTree>
    <p:extLst>
      <p:ext uri="{BB962C8B-B14F-4D97-AF65-F5344CB8AC3E}">
        <p14:creationId xmlns:p14="http://schemas.microsoft.com/office/powerpoint/2010/main" val="2894201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766D4-0259-5F7E-89E2-76008DF923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9DAD36-766C-01C0-514C-1A6913C9D4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424940-78D3-7134-E669-6D68642D60F9}"/>
              </a:ext>
            </a:extLst>
          </p:cNvPr>
          <p:cNvSpPr>
            <a:spLocks noGrp="1"/>
          </p:cNvSpPr>
          <p:nvPr>
            <p:ph type="dt" sz="half" idx="10"/>
          </p:nvPr>
        </p:nvSpPr>
        <p:spPr/>
        <p:txBody>
          <a:bodyPr/>
          <a:lstStyle/>
          <a:p>
            <a:fld id="{838677F6-2DA6-4B19-B06F-863F48E644B5}" type="datetimeFigureOut">
              <a:rPr lang="en-US" smtClean="0"/>
              <a:t>3/25/2024</a:t>
            </a:fld>
            <a:endParaRPr lang="en-US"/>
          </a:p>
        </p:txBody>
      </p:sp>
      <p:sp>
        <p:nvSpPr>
          <p:cNvPr id="5" name="Footer Placeholder 4">
            <a:extLst>
              <a:ext uri="{FF2B5EF4-FFF2-40B4-BE49-F238E27FC236}">
                <a16:creationId xmlns:a16="http://schemas.microsoft.com/office/drawing/2014/main" id="{1E8A0E6C-847D-CA5F-E744-98676E35DF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BF4C00-AC76-ACD4-F440-EC4CB2B1AA66}"/>
              </a:ext>
            </a:extLst>
          </p:cNvPr>
          <p:cNvSpPr>
            <a:spLocks noGrp="1"/>
          </p:cNvSpPr>
          <p:nvPr>
            <p:ph type="sldNum" sz="quarter" idx="12"/>
          </p:nvPr>
        </p:nvSpPr>
        <p:spPr/>
        <p:txBody>
          <a:bodyPr/>
          <a:lstStyle/>
          <a:p>
            <a:fld id="{0433FF46-18E5-47A5-98A5-5AC03EF4DBCF}" type="slidenum">
              <a:rPr lang="en-US" smtClean="0"/>
              <a:t>‹#›</a:t>
            </a:fld>
            <a:endParaRPr lang="en-US"/>
          </a:p>
        </p:txBody>
      </p:sp>
    </p:spTree>
    <p:extLst>
      <p:ext uri="{BB962C8B-B14F-4D97-AF65-F5344CB8AC3E}">
        <p14:creationId xmlns:p14="http://schemas.microsoft.com/office/powerpoint/2010/main" val="973424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DA68C-0522-E5F6-8684-D147BB5DE3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3B271D-1D94-1717-FD68-8668FC8CDC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A4AB15-84E1-B956-3347-6F55438E5AF2}"/>
              </a:ext>
            </a:extLst>
          </p:cNvPr>
          <p:cNvSpPr>
            <a:spLocks noGrp="1"/>
          </p:cNvSpPr>
          <p:nvPr>
            <p:ph type="dt" sz="half" idx="10"/>
          </p:nvPr>
        </p:nvSpPr>
        <p:spPr/>
        <p:txBody>
          <a:bodyPr/>
          <a:lstStyle/>
          <a:p>
            <a:fld id="{838677F6-2DA6-4B19-B06F-863F48E644B5}" type="datetimeFigureOut">
              <a:rPr lang="en-US" smtClean="0"/>
              <a:t>3/25/2024</a:t>
            </a:fld>
            <a:endParaRPr lang="en-US"/>
          </a:p>
        </p:txBody>
      </p:sp>
      <p:sp>
        <p:nvSpPr>
          <p:cNvPr id="5" name="Footer Placeholder 4">
            <a:extLst>
              <a:ext uri="{FF2B5EF4-FFF2-40B4-BE49-F238E27FC236}">
                <a16:creationId xmlns:a16="http://schemas.microsoft.com/office/drawing/2014/main" id="{5E20DE58-31CA-C1F6-36BF-39E059FDB8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B5CEF6-C5BD-FFA4-499D-3F76FEA891D3}"/>
              </a:ext>
            </a:extLst>
          </p:cNvPr>
          <p:cNvSpPr>
            <a:spLocks noGrp="1"/>
          </p:cNvSpPr>
          <p:nvPr>
            <p:ph type="sldNum" sz="quarter" idx="12"/>
          </p:nvPr>
        </p:nvSpPr>
        <p:spPr/>
        <p:txBody>
          <a:bodyPr/>
          <a:lstStyle/>
          <a:p>
            <a:fld id="{0433FF46-18E5-47A5-98A5-5AC03EF4DBCF}" type="slidenum">
              <a:rPr lang="en-US" smtClean="0"/>
              <a:t>‹#›</a:t>
            </a:fld>
            <a:endParaRPr lang="en-US"/>
          </a:p>
        </p:txBody>
      </p:sp>
    </p:spTree>
    <p:extLst>
      <p:ext uri="{BB962C8B-B14F-4D97-AF65-F5344CB8AC3E}">
        <p14:creationId xmlns:p14="http://schemas.microsoft.com/office/powerpoint/2010/main" val="2586308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FA5AE5-142E-3ECE-B38B-A5778411EF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8B55AC-8151-FD35-2EA8-E51449015F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E5805A-C2DC-02A1-1F1A-E756E5F3D355}"/>
              </a:ext>
            </a:extLst>
          </p:cNvPr>
          <p:cNvSpPr>
            <a:spLocks noGrp="1"/>
          </p:cNvSpPr>
          <p:nvPr>
            <p:ph type="dt" sz="half" idx="10"/>
          </p:nvPr>
        </p:nvSpPr>
        <p:spPr/>
        <p:txBody>
          <a:bodyPr/>
          <a:lstStyle/>
          <a:p>
            <a:fld id="{838677F6-2DA6-4B19-B06F-863F48E644B5}" type="datetimeFigureOut">
              <a:rPr lang="en-US" smtClean="0"/>
              <a:t>3/25/2024</a:t>
            </a:fld>
            <a:endParaRPr lang="en-US"/>
          </a:p>
        </p:txBody>
      </p:sp>
      <p:sp>
        <p:nvSpPr>
          <p:cNvPr id="5" name="Footer Placeholder 4">
            <a:extLst>
              <a:ext uri="{FF2B5EF4-FFF2-40B4-BE49-F238E27FC236}">
                <a16:creationId xmlns:a16="http://schemas.microsoft.com/office/drawing/2014/main" id="{4987F3DD-3380-F2AB-8774-9B7DD41B23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623F5E-D239-5BCF-A468-BBB4104E415A}"/>
              </a:ext>
            </a:extLst>
          </p:cNvPr>
          <p:cNvSpPr>
            <a:spLocks noGrp="1"/>
          </p:cNvSpPr>
          <p:nvPr>
            <p:ph type="sldNum" sz="quarter" idx="12"/>
          </p:nvPr>
        </p:nvSpPr>
        <p:spPr/>
        <p:txBody>
          <a:bodyPr/>
          <a:lstStyle/>
          <a:p>
            <a:fld id="{0433FF46-18E5-47A5-98A5-5AC03EF4DBCF}" type="slidenum">
              <a:rPr lang="en-US" smtClean="0"/>
              <a:t>‹#›</a:t>
            </a:fld>
            <a:endParaRPr lang="en-US"/>
          </a:p>
        </p:txBody>
      </p:sp>
    </p:spTree>
    <p:extLst>
      <p:ext uri="{BB962C8B-B14F-4D97-AF65-F5344CB8AC3E}">
        <p14:creationId xmlns:p14="http://schemas.microsoft.com/office/powerpoint/2010/main" val="2676709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8741C-D9B7-715B-B45C-DEF7B8D279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261EB6-E6D4-3571-B95C-4AE9F9E933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DDCCE-AA02-5CF4-696A-CAA593C633B4}"/>
              </a:ext>
            </a:extLst>
          </p:cNvPr>
          <p:cNvSpPr>
            <a:spLocks noGrp="1"/>
          </p:cNvSpPr>
          <p:nvPr>
            <p:ph type="dt" sz="half" idx="10"/>
          </p:nvPr>
        </p:nvSpPr>
        <p:spPr/>
        <p:txBody>
          <a:bodyPr/>
          <a:lstStyle/>
          <a:p>
            <a:fld id="{838677F6-2DA6-4B19-B06F-863F48E644B5}" type="datetimeFigureOut">
              <a:rPr lang="en-US" smtClean="0"/>
              <a:t>3/25/2024</a:t>
            </a:fld>
            <a:endParaRPr lang="en-US"/>
          </a:p>
        </p:txBody>
      </p:sp>
      <p:sp>
        <p:nvSpPr>
          <p:cNvPr id="5" name="Footer Placeholder 4">
            <a:extLst>
              <a:ext uri="{FF2B5EF4-FFF2-40B4-BE49-F238E27FC236}">
                <a16:creationId xmlns:a16="http://schemas.microsoft.com/office/drawing/2014/main" id="{EB8E5351-5B04-FC94-71F4-B12D1008E3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2EE5CB-B9B3-B993-021C-880FE873FEB3}"/>
              </a:ext>
            </a:extLst>
          </p:cNvPr>
          <p:cNvSpPr>
            <a:spLocks noGrp="1"/>
          </p:cNvSpPr>
          <p:nvPr>
            <p:ph type="sldNum" sz="quarter" idx="12"/>
          </p:nvPr>
        </p:nvSpPr>
        <p:spPr/>
        <p:txBody>
          <a:bodyPr/>
          <a:lstStyle/>
          <a:p>
            <a:fld id="{0433FF46-18E5-47A5-98A5-5AC03EF4DBCF}" type="slidenum">
              <a:rPr lang="en-US" smtClean="0"/>
              <a:t>‹#›</a:t>
            </a:fld>
            <a:endParaRPr lang="en-US"/>
          </a:p>
        </p:txBody>
      </p:sp>
    </p:spTree>
    <p:extLst>
      <p:ext uri="{BB962C8B-B14F-4D97-AF65-F5344CB8AC3E}">
        <p14:creationId xmlns:p14="http://schemas.microsoft.com/office/powerpoint/2010/main" val="13415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F1D5D-99BF-DB50-D713-6B300FA2BA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639B1A-EDA5-EFD6-8648-E8268146EE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21C805-B803-8792-A238-1439B66A451F}"/>
              </a:ext>
            </a:extLst>
          </p:cNvPr>
          <p:cNvSpPr>
            <a:spLocks noGrp="1"/>
          </p:cNvSpPr>
          <p:nvPr>
            <p:ph type="dt" sz="half" idx="10"/>
          </p:nvPr>
        </p:nvSpPr>
        <p:spPr/>
        <p:txBody>
          <a:bodyPr/>
          <a:lstStyle/>
          <a:p>
            <a:fld id="{838677F6-2DA6-4B19-B06F-863F48E644B5}" type="datetimeFigureOut">
              <a:rPr lang="en-US" smtClean="0"/>
              <a:t>3/25/2024</a:t>
            </a:fld>
            <a:endParaRPr lang="en-US"/>
          </a:p>
        </p:txBody>
      </p:sp>
      <p:sp>
        <p:nvSpPr>
          <p:cNvPr id="5" name="Footer Placeholder 4">
            <a:extLst>
              <a:ext uri="{FF2B5EF4-FFF2-40B4-BE49-F238E27FC236}">
                <a16:creationId xmlns:a16="http://schemas.microsoft.com/office/drawing/2014/main" id="{FB2EF054-6B2B-3852-E4D8-143743FEA6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0C7653-3D2D-1E43-8564-305BAA460CEB}"/>
              </a:ext>
            </a:extLst>
          </p:cNvPr>
          <p:cNvSpPr>
            <a:spLocks noGrp="1"/>
          </p:cNvSpPr>
          <p:nvPr>
            <p:ph type="sldNum" sz="quarter" idx="12"/>
          </p:nvPr>
        </p:nvSpPr>
        <p:spPr/>
        <p:txBody>
          <a:bodyPr/>
          <a:lstStyle/>
          <a:p>
            <a:fld id="{0433FF46-18E5-47A5-98A5-5AC03EF4DBCF}" type="slidenum">
              <a:rPr lang="en-US" smtClean="0"/>
              <a:t>‹#›</a:t>
            </a:fld>
            <a:endParaRPr lang="en-US"/>
          </a:p>
        </p:txBody>
      </p:sp>
    </p:spTree>
    <p:extLst>
      <p:ext uri="{BB962C8B-B14F-4D97-AF65-F5344CB8AC3E}">
        <p14:creationId xmlns:p14="http://schemas.microsoft.com/office/powerpoint/2010/main" val="2479977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3FC77-E328-6ABF-E891-E32C074ACF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EF3095-9108-1597-BEF1-035565D56E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EFF2B5-9EDD-99AF-895D-8DFA5481B8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2147BE-930C-7AE3-32F4-1419D7460C5B}"/>
              </a:ext>
            </a:extLst>
          </p:cNvPr>
          <p:cNvSpPr>
            <a:spLocks noGrp="1"/>
          </p:cNvSpPr>
          <p:nvPr>
            <p:ph type="dt" sz="half" idx="10"/>
          </p:nvPr>
        </p:nvSpPr>
        <p:spPr/>
        <p:txBody>
          <a:bodyPr/>
          <a:lstStyle/>
          <a:p>
            <a:fld id="{838677F6-2DA6-4B19-B06F-863F48E644B5}" type="datetimeFigureOut">
              <a:rPr lang="en-US" smtClean="0"/>
              <a:t>3/25/2024</a:t>
            </a:fld>
            <a:endParaRPr lang="en-US"/>
          </a:p>
        </p:txBody>
      </p:sp>
      <p:sp>
        <p:nvSpPr>
          <p:cNvPr id="6" name="Footer Placeholder 5">
            <a:extLst>
              <a:ext uri="{FF2B5EF4-FFF2-40B4-BE49-F238E27FC236}">
                <a16:creationId xmlns:a16="http://schemas.microsoft.com/office/drawing/2014/main" id="{87F7A30F-B210-1C08-A678-3C4FE3717F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D08BA7-3921-7637-BAD5-8B79FF532849}"/>
              </a:ext>
            </a:extLst>
          </p:cNvPr>
          <p:cNvSpPr>
            <a:spLocks noGrp="1"/>
          </p:cNvSpPr>
          <p:nvPr>
            <p:ph type="sldNum" sz="quarter" idx="12"/>
          </p:nvPr>
        </p:nvSpPr>
        <p:spPr/>
        <p:txBody>
          <a:bodyPr/>
          <a:lstStyle/>
          <a:p>
            <a:fld id="{0433FF46-18E5-47A5-98A5-5AC03EF4DBCF}" type="slidenum">
              <a:rPr lang="en-US" smtClean="0"/>
              <a:t>‹#›</a:t>
            </a:fld>
            <a:endParaRPr lang="en-US"/>
          </a:p>
        </p:txBody>
      </p:sp>
    </p:spTree>
    <p:extLst>
      <p:ext uri="{BB962C8B-B14F-4D97-AF65-F5344CB8AC3E}">
        <p14:creationId xmlns:p14="http://schemas.microsoft.com/office/powerpoint/2010/main" val="1091968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0FEA7-1A62-1EC9-7980-F239B63612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56BCE8-55A8-9263-7F10-9BE7A272F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9152A6-ECC7-2B54-ABF5-A2D430BBEC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B61768-71A5-1223-B62F-D883FBB95D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556F57-4DA6-4E33-8BCA-7C64353336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321CAF-65CE-D786-1067-96EFE5232366}"/>
              </a:ext>
            </a:extLst>
          </p:cNvPr>
          <p:cNvSpPr>
            <a:spLocks noGrp="1"/>
          </p:cNvSpPr>
          <p:nvPr>
            <p:ph type="dt" sz="half" idx="10"/>
          </p:nvPr>
        </p:nvSpPr>
        <p:spPr/>
        <p:txBody>
          <a:bodyPr/>
          <a:lstStyle/>
          <a:p>
            <a:fld id="{838677F6-2DA6-4B19-B06F-863F48E644B5}" type="datetimeFigureOut">
              <a:rPr lang="en-US" smtClean="0"/>
              <a:t>3/25/2024</a:t>
            </a:fld>
            <a:endParaRPr lang="en-US"/>
          </a:p>
        </p:txBody>
      </p:sp>
      <p:sp>
        <p:nvSpPr>
          <p:cNvPr id="8" name="Footer Placeholder 7">
            <a:extLst>
              <a:ext uri="{FF2B5EF4-FFF2-40B4-BE49-F238E27FC236}">
                <a16:creationId xmlns:a16="http://schemas.microsoft.com/office/drawing/2014/main" id="{E0E1ABFC-D99A-B183-9A8F-77F17D2CD4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970B57B-BDB1-5BC2-CD95-A27A3922A5F7}"/>
              </a:ext>
            </a:extLst>
          </p:cNvPr>
          <p:cNvSpPr>
            <a:spLocks noGrp="1"/>
          </p:cNvSpPr>
          <p:nvPr>
            <p:ph type="sldNum" sz="quarter" idx="12"/>
          </p:nvPr>
        </p:nvSpPr>
        <p:spPr/>
        <p:txBody>
          <a:bodyPr/>
          <a:lstStyle/>
          <a:p>
            <a:fld id="{0433FF46-18E5-47A5-98A5-5AC03EF4DBCF}" type="slidenum">
              <a:rPr lang="en-US" smtClean="0"/>
              <a:t>‹#›</a:t>
            </a:fld>
            <a:endParaRPr lang="en-US"/>
          </a:p>
        </p:txBody>
      </p:sp>
    </p:spTree>
    <p:extLst>
      <p:ext uri="{BB962C8B-B14F-4D97-AF65-F5344CB8AC3E}">
        <p14:creationId xmlns:p14="http://schemas.microsoft.com/office/powerpoint/2010/main" val="3129933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0D990-0D96-0E51-57F8-A9C6C5DC7C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1D716E-115C-1C0A-2339-652E3F6BE34A}"/>
              </a:ext>
            </a:extLst>
          </p:cNvPr>
          <p:cNvSpPr>
            <a:spLocks noGrp="1"/>
          </p:cNvSpPr>
          <p:nvPr>
            <p:ph type="dt" sz="half" idx="10"/>
          </p:nvPr>
        </p:nvSpPr>
        <p:spPr/>
        <p:txBody>
          <a:bodyPr/>
          <a:lstStyle/>
          <a:p>
            <a:fld id="{838677F6-2DA6-4B19-B06F-863F48E644B5}" type="datetimeFigureOut">
              <a:rPr lang="en-US" smtClean="0"/>
              <a:t>3/25/2024</a:t>
            </a:fld>
            <a:endParaRPr lang="en-US"/>
          </a:p>
        </p:txBody>
      </p:sp>
      <p:sp>
        <p:nvSpPr>
          <p:cNvPr id="4" name="Footer Placeholder 3">
            <a:extLst>
              <a:ext uri="{FF2B5EF4-FFF2-40B4-BE49-F238E27FC236}">
                <a16:creationId xmlns:a16="http://schemas.microsoft.com/office/drawing/2014/main" id="{1F213D7D-904D-FD47-2647-10EDCCA28C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C3704B-17E6-F746-AA20-A63091A49758}"/>
              </a:ext>
            </a:extLst>
          </p:cNvPr>
          <p:cNvSpPr>
            <a:spLocks noGrp="1"/>
          </p:cNvSpPr>
          <p:nvPr>
            <p:ph type="sldNum" sz="quarter" idx="12"/>
          </p:nvPr>
        </p:nvSpPr>
        <p:spPr/>
        <p:txBody>
          <a:bodyPr/>
          <a:lstStyle/>
          <a:p>
            <a:fld id="{0433FF46-18E5-47A5-98A5-5AC03EF4DBCF}" type="slidenum">
              <a:rPr lang="en-US" smtClean="0"/>
              <a:t>‹#›</a:t>
            </a:fld>
            <a:endParaRPr lang="en-US"/>
          </a:p>
        </p:txBody>
      </p:sp>
    </p:spTree>
    <p:extLst>
      <p:ext uri="{BB962C8B-B14F-4D97-AF65-F5344CB8AC3E}">
        <p14:creationId xmlns:p14="http://schemas.microsoft.com/office/powerpoint/2010/main" val="2857323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AC6842-52DA-D125-82EC-00B6A50FA7D0}"/>
              </a:ext>
            </a:extLst>
          </p:cNvPr>
          <p:cNvSpPr>
            <a:spLocks noGrp="1"/>
          </p:cNvSpPr>
          <p:nvPr>
            <p:ph type="dt" sz="half" idx="10"/>
          </p:nvPr>
        </p:nvSpPr>
        <p:spPr/>
        <p:txBody>
          <a:bodyPr/>
          <a:lstStyle/>
          <a:p>
            <a:fld id="{838677F6-2DA6-4B19-B06F-863F48E644B5}" type="datetimeFigureOut">
              <a:rPr lang="en-US" smtClean="0"/>
              <a:t>3/25/2024</a:t>
            </a:fld>
            <a:endParaRPr lang="en-US"/>
          </a:p>
        </p:txBody>
      </p:sp>
      <p:sp>
        <p:nvSpPr>
          <p:cNvPr id="3" name="Footer Placeholder 2">
            <a:extLst>
              <a:ext uri="{FF2B5EF4-FFF2-40B4-BE49-F238E27FC236}">
                <a16:creationId xmlns:a16="http://schemas.microsoft.com/office/drawing/2014/main" id="{CC1CA681-D397-592A-C287-78649A6B70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250F5E-3291-1F71-55FB-3E3B0FF8C1EB}"/>
              </a:ext>
            </a:extLst>
          </p:cNvPr>
          <p:cNvSpPr>
            <a:spLocks noGrp="1"/>
          </p:cNvSpPr>
          <p:nvPr>
            <p:ph type="sldNum" sz="quarter" idx="12"/>
          </p:nvPr>
        </p:nvSpPr>
        <p:spPr/>
        <p:txBody>
          <a:bodyPr/>
          <a:lstStyle/>
          <a:p>
            <a:fld id="{0433FF46-18E5-47A5-98A5-5AC03EF4DBCF}" type="slidenum">
              <a:rPr lang="en-US" smtClean="0"/>
              <a:t>‹#›</a:t>
            </a:fld>
            <a:endParaRPr lang="en-US"/>
          </a:p>
        </p:txBody>
      </p:sp>
    </p:spTree>
    <p:extLst>
      <p:ext uri="{BB962C8B-B14F-4D97-AF65-F5344CB8AC3E}">
        <p14:creationId xmlns:p14="http://schemas.microsoft.com/office/powerpoint/2010/main" val="4158982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05597-54EA-4B6D-5FA4-2B812CDE57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2C4025-DCC1-2B2E-FFF3-4E107D916C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EE1B1A-D6E8-C854-266E-F5BE77B88C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E5B088-8CDE-2D7B-F9D9-097D60CF49FF}"/>
              </a:ext>
            </a:extLst>
          </p:cNvPr>
          <p:cNvSpPr>
            <a:spLocks noGrp="1"/>
          </p:cNvSpPr>
          <p:nvPr>
            <p:ph type="dt" sz="half" idx="10"/>
          </p:nvPr>
        </p:nvSpPr>
        <p:spPr/>
        <p:txBody>
          <a:bodyPr/>
          <a:lstStyle/>
          <a:p>
            <a:fld id="{838677F6-2DA6-4B19-B06F-863F48E644B5}" type="datetimeFigureOut">
              <a:rPr lang="en-US" smtClean="0"/>
              <a:t>3/25/2024</a:t>
            </a:fld>
            <a:endParaRPr lang="en-US"/>
          </a:p>
        </p:txBody>
      </p:sp>
      <p:sp>
        <p:nvSpPr>
          <p:cNvPr id="6" name="Footer Placeholder 5">
            <a:extLst>
              <a:ext uri="{FF2B5EF4-FFF2-40B4-BE49-F238E27FC236}">
                <a16:creationId xmlns:a16="http://schemas.microsoft.com/office/drawing/2014/main" id="{6D6204B2-FAB6-DBA2-E0BB-AC72B53E1E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1CC2CA-9848-24C4-2F7D-67F370D1B9FD}"/>
              </a:ext>
            </a:extLst>
          </p:cNvPr>
          <p:cNvSpPr>
            <a:spLocks noGrp="1"/>
          </p:cNvSpPr>
          <p:nvPr>
            <p:ph type="sldNum" sz="quarter" idx="12"/>
          </p:nvPr>
        </p:nvSpPr>
        <p:spPr/>
        <p:txBody>
          <a:bodyPr/>
          <a:lstStyle/>
          <a:p>
            <a:fld id="{0433FF46-18E5-47A5-98A5-5AC03EF4DBCF}" type="slidenum">
              <a:rPr lang="en-US" smtClean="0"/>
              <a:t>‹#›</a:t>
            </a:fld>
            <a:endParaRPr lang="en-US"/>
          </a:p>
        </p:txBody>
      </p:sp>
    </p:spTree>
    <p:extLst>
      <p:ext uri="{BB962C8B-B14F-4D97-AF65-F5344CB8AC3E}">
        <p14:creationId xmlns:p14="http://schemas.microsoft.com/office/powerpoint/2010/main" val="300945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91193-011A-01DA-8971-645F7E5788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3392B6-ACE8-BD22-FACC-2D8FB9B6E1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F4396F-470F-3C78-F0A0-9747FF3B85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ABD5EB-24DA-0463-B236-7AF125B4F1F6}"/>
              </a:ext>
            </a:extLst>
          </p:cNvPr>
          <p:cNvSpPr>
            <a:spLocks noGrp="1"/>
          </p:cNvSpPr>
          <p:nvPr>
            <p:ph type="dt" sz="half" idx="10"/>
          </p:nvPr>
        </p:nvSpPr>
        <p:spPr/>
        <p:txBody>
          <a:bodyPr/>
          <a:lstStyle/>
          <a:p>
            <a:fld id="{838677F6-2DA6-4B19-B06F-863F48E644B5}" type="datetimeFigureOut">
              <a:rPr lang="en-US" smtClean="0"/>
              <a:t>3/25/2024</a:t>
            </a:fld>
            <a:endParaRPr lang="en-US"/>
          </a:p>
        </p:txBody>
      </p:sp>
      <p:sp>
        <p:nvSpPr>
          <p:cNvPr id="6" name="Footer Placeholder 5">
            <a:extLst>
              <a:ext uri="{FF2B5EF4-FFF2-40B4-BE49-F238E27FC236}">
                <a16:creationId xmlns:a16="http://schemas.microsoft.com/office/drawing/2014/main" id="{09F87A16-CC86-4E94-B4BA-C4C532B852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1FBE28-E5DA-0A34-BB60-FB5DF3643BAF}"/>
              </a:ext>
            </a:extLst>
          </p:cNvPr>
          <p:cNvSpPr>
            <a:spLocks noGrp="1"/>
          </p:cNvSpPr>
          <p:nvPr>
            <p:ph type="sldNum" sz="quarter" idx="12"/>
          </p:nvPr>
        </p:nvSpPr>
        <p:spPr/>
        <p:txBody>
          <a:bodyPr/>
          <a:lstStyle/>
          <a:p>
            <a:fld id="{0433FF46-18E5-47A5-98A5-5AC03EF4DBCF}" type="slidenum">
              <a:rPr lang="en-US" smtClean="0"/>
              <a:t>‹#›</a:t>
            </a:fld>
            <a:endParaRPr lang="en-US"/>
          </a:p>
        </p:txBody>
      </p:sp>
    </p:spTree>
    <p:extLst>
      <p:ext uri="{BB962C8B-B14F-4D97-AF65-F5344CB8AC3E}">
        <p14:creationId xmlns:p14="http://schemas.microsoft.com/office/powerpoint/2010/main" val="3910617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0A36D9-714D-2C93-948E-16AA807B3B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17F36F-4BD8-F920-6B5A-8FAD8C0680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F8B65-5260-4619-23C2-7CDDB19824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8677F6-2DA6-4B19-B06F-863F48E644B5}" type="datetimeFigureOut">
              <a:rPr lang="en-US" smtClean="0"/>
              <a:t>3/25/2024</a:t>
            </a:fld>
            <a:endParaRPr lang="en-US"/>
          </a:p>
        </p:txBody>
      </p:sp>
      <p:sp>
        <p:nvSpPr>
          <p:cNvPr id="5" name="Footer Placeholder 4">
            <a:extLst>
              <a:ext uri="{FF2B5EF4-FFF2-40B4-BE49-F238E27FC236}">
                <a16:creationId xmlns:a16="http://schemas.microsoft.com/office/drawing/2014/main" id="{E7706148-86E3-C4B5-1F69-D7886C464D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B49E7F-C9D0-DEAA-A158-FBF2EEE0FF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33FF46-18E5-47A5-98A5-5AC03EF4DBCF}" type="slidenum">
              <a:rPr lang="en-US" smtClean="0"/>
              <a:t>‹#›</a:t>
            </a:fld>
            <a:endParaRPr lang="en-US"/>
          </a:p>
        </p:txBody>
      </p:sp>
    </p:spTree>
    <p:extLst>
      <p:ext uri="{BB962C8B-B14F-4D97-AF65-F5344CB8AC3E}">
        <p14:creationId xmlns:p14="http://schemas.microsoft.com/office/powerpoint/2010/main" val="2506247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CDF4F-E81E-16CB-DA53-0A23549F2B17}"/>
              </a:ext>
            </a:extLst>
          </p:cNvPr>
          <p:cNvSpPr>
            <a:spLocks noGrp="1"/>
          </p:cNvSpPr>
          <p:nvPr>
            <p:ph type="ctrTitle"/>
          </p:nvPr>
        </p:nvSpPr>
        <p:spPr>
          <a:xfrm>
            <a:off x="1636550" y="1127541"/>
            <a:ext cx="8918900" cy="660095"/>
          </a:xfrm>
        </p:spPr>
        <p:txBody>
          <a:bodyPr>
            <a:noAutofit/>
          </a:bodyPr>
          <a:lstStyle/>
          <a:p>
            <a:pPr>
              <a:lnSpc>
                <a:spcPct val="100000"/>
              </a:lnSpc>
            </a:pPr>
            <a:r>
              <a:rPr lang="en-US" sz="4400" b="1" dirty="0"/>
              <a:t>Harpers Ferry Road and Cricket Pass</a:t>
            </a:r>
            <a:br>
              <a:rPr lang="en-US" sz="4400" b="1" dirty="0"/>
            </a:br>
            <a:r>
              <a:rPr lang="en-US" sz="4400" b="1" dirty="0"/>
              <a:t>Reconstruction</a:t>
            </a:r>
          </a:p>
        </p:txBody>
      </p:sp>
      <p:pic>
        <p:nvPicPr>
          <p:cNvPr id="5" name="Picture 4">
            <a:extLst>
              <a:ext uri="{FF2B5EF4-FFF2-40B4-BE49-F238E27FC236}">
                <a16:creationId xmlns:a16="http://schemas.microsoft.com/office/drawing/2014/main" id="{1847531C-2CF0-7F7F-9C71-95619401D3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012" y="3594373"/>
            <a:ext cx="1978110" cy="970600"/>
          </a:xfrm>
          <a:prstGeom prst="rect">
            <a:avLst/>
          </a:prstGeom>
        </p:spPr>
      </p:pic>
      <p:pic>
        <p:nvPicPr>
          <p:cNvPr id="1026" name="Picture 2" descr="Brazos County, TX - Official Website | Official Website">
            <a:extLst>
              <a:ext uri="{FF2B5EF4-FFF2-40B4-BE49-F238E27FC236}">
                <a16:creationId xmlns:a16="http://schemas.microsoft.com/office/drawing/2014/main" id="{4B393D54-C68C-0122-6DE0-7445531DC3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0919" y="3278038"/>
            <a:ext cx="1695616" cy="1695616"/>
          </a:xfrm>
          <a:prstGeom prst="rect">
            <a:avLst/>
          </a:prstGeom>
          <a:noFill/>
          <a:ln>
            <a:noFill/>
          </a:ln>
        </p:spPr>
      </p:pic>
      <p:sp>
        <p:nvSpPr>
          <p:cNvPr id="3" name="TextBox 2">
            <a:extLst>
              <a:ext uri="{FF2B5EF4-FFF2-40B4-BE49-F238E27FC236}">
                <a16:creationId xmlns:a16="http://schemas.microsoft.com/office/drawing/2014/main" id="{ADC561B8-46F2-C8CB-5688-46C214D3DE51}"/>
              </a:ext>
            </a:extLst>
          </p:cNvPr>
          <p:cNvSpPr txBox="1"/>
          <p:nvPr/>
        </p:nvSpPr>
        <p:spPr>
          <a:xfrm>
            <a:off x="114263" y="5867334"/>
            <a:ext cx="2572285" cy="646331"/>
          </a:xfrm>
          <a:prstGeom prst="rect">
            <a:avLst/>
          </a:prstGeom>
          <a:noFill/>
        </p:spPr>
        <p:txBody>
          <a:bodyPr wrap="square" rtlCol="0">
            <a:spAutoFit/>
          </a:bodyPr>
          <a:lstStyle/>
          <a:p>
            <a:r>
              <a:rPr lang="en-US" dirty="0"/>
              <a:t>Forest Ridge Elementary</a:t>
            </a:r>
          </a:p>
          <a:p>
            <a:r>
              <a:rPr lang="en-US" dirty="0"/>
              <a:t>Monday, March 25, 2024</a:t>
            </a:r>
          </a:p>
        </p:txBody>
      </p:sp>
      <p:sp>
        <p:nvSpPr>
          <p:cNvPr id="4" name="TextBox 3">
            <a:extLst>
              <a:ext uri="{FF2B5EF4-FFF2-40B4-BE49-F238E27FC236}">
                <a16:creationId xmlns:a16="http://schemas.microsoft.com/office/drawing/2014/main" id="{926E0B84-D511-85AD-017C-4B274041156A}"/>
              </a:ext>
            </a:extLst>
          </p:cNvPr>
          <p:cNvSpPr txBox="1"/>
          <p:nvPr/>
        </p:nvSpPr>
        <p:spPr>
          <a:xfrm>
            <a:off x="8257696" y="5940836"/>
            <a:ext cx="3667162" cy="523220"/>
          </a:xfrm>
          <a:prstGeom prst="rect">
            <a:avLst/>
          </a:prstGeom>
          <a:noFill/>
        </p:spPr>
        <p:txBody>
          <a:bodyPr wrap="square" rtlCol="0">
            <a:spAutoFit/>
          </a:bodyPr>
          <a:lstStyle/>
          <a:p>
            <a:r>
              <a:rPr lang="en-US" sz="1400" dirty="0"/>
              <a:t>Mason Kwiatkowski, P.E. - GLS</a:t>
            </a:r>
          </a:p>
          <a:p>
            <a:r>
              <a:rPr lang="en-US" sz="1400" dirty="0"/>
              <a:t>Fred Paine, P.E. – Brazos County Road &amp; Bridge</a:t>
            </a:r>
          </a:p>
        </p:txBody>
      </p:sp>
      <p:pic>
        <p:nvPicPr>
          <p:cNvPr id="7" name="Picture 6">
            <a:extLst>
              <a:ext uri="{FF2B5EF4-FFF2-40B4-BE49-F238E27FC236}">
                <a16:creationId xmlns:a16="http://schemas.microsoft.com/office/drawing/2014/main" id="{CB7EFE3C-92AA-E13E-DD93-7BB108DC5ED8}"/>
              </a:ext>
            </a:extLst>
          </p:cNvPr>
          <p:cNvPicPr>
            <a:picLocks noChangeAspect="1"/>
          </p:cNvPicPr>
          <p:nvPr/>
        </p:nvPicPr>
        <p:blipFill>
          <a:blip r:embed="rId4"/>
          <a:stretch>
            <a:fillRect/>
          </a:stretch>
        </p:blipFill>
        <p:spPr>
          <a:xfrm>
            <a:off x="3353234" y="2313446"/>
            <a:ext cx="4904462" cy="3532454"/>
          </a:xfrm>
          <a:prstGeom prst="rect">
            <a:avLst/>
          </a:prstGeom>
        </p:spPr>
      </p:pic>
    </p:spTree>
    <p:extLst>
      <p:ext uri="{BB962C8B-B14F-4D97-AF65-F5344CB8AC3E}">
        <p14:creationId xmlns:p14="http://schemas.microsoft.com/office/powerpoint/2010/main" val="2810217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9A086-B6B6-F459-C564-975F0AAFE8A4}"/>
              </a:ext>
            </a:extLst>
          </p:cNvPr>
          <p:cNvSpPr>
            <a:spLocks noGrp="1"/>
          </p:cNvSpPr>
          <p:nvPr>
            <p:ph type="title"/>
          </p:nvPr>
        </p:nvSpPr>
        <p:spPr/>
        <p:txBody>
          <a:bodyPr/>
          <a:lstStyle/>
          <a:p>
            <a:r>
              <a:rPr lang="en-US" b="1" dirty="0"/>
              <a:t>Detour Routes</a:t>
            </a:r>
            <a:br>
              <a:rPr lang="en-US" b="1" dirty="0"/>
            </a:br>
            <a:r>
              <a:rPr lang="en-US" sz="2000" b="1" dirty="0"/>
              <a:t>Phase 1</a:t>
            </a:r>
            <a:endParaRPr lang="en-US" b="1" dirty="0"/>
          </a:p>
        </p:txBody>
      </p:sp>
      <p:sp>
        <p:nvSpPr>
          <p:cNvPr id="3" name="Content Placeholder 2">
            <a:extLst>
              <a:ext uri="{FF2B5EF4-FFF2-40B4-BE49-F238E27FC236}">
                <a16:creationId xmlns:a16="http://schemas.microsoft.com/office/drawing/2014/main" id="{7D419C0D-E9E4-0253-9AD1-998BEC8FAA00}"/>
              </a:ext>
            </a:extLst>
          </p:cNvPr>
          <p:cNvSpPr>
            <a:spLocks noGrp="1"/>
          </p:cNvSpPr>
          <p:nvPr>
            <p:ph idx="1"/>
          </p:nvPr>
        </p:nvSpPr>
        <p:spPr>
          <a:xfrm>
            <a:off x="542026" y="1933595"/>
            <a:ext cx="5553974" cy="4141129"/>
          </a:xfrm>
        </p:spPr>
        <p:txBody>
          <a:bodyPr>
            <a:normAutofit/>
          </a:bodyPr>
          <a:lstStyle/>
          <a:p>
            <a:r>
              <a:rPr lang="en-US" sz="2000" dirty="0"/>
              <a:t>Road closed from Harpers Ferry &amp; Arrington intersection to Harpers Ferry &amp; Midsummer Lane intersection</a:t>
            </a:r>
          </a:p>
          <a:p>
            <a:r>
              <a:rPr lang="en-US" sz="2000" dirty="0"/>
              <a:t>Traffic Routed to South Oaks</a:t>
            </a:r>
          </a:p>
        </p:txBody>
      </p:sp>
      <p:pic>
        <p:nvPicPr>
          <p:cNvPr id="8" name="Picture 7">
            <a:extLst>
              <a:ext uri="{FF2B5EF4-FFF2-40B4-BE49-F238E27FC236}">
                <a16:creationId xmlns:a16="http://schemas.microsoft.com/office/drawing/2014/main" id="{DFC8F872-78CC-8172-2C0D-D5AB1EF03043}"/>
              </a:ext>
            </a:extLst>
          </p:cNvPr>
          <p:cNvPicPr>
            <a:picLocks noChangeAspect="1"/>
          </p:cNvPicPr>
          <p:nvPr/>
        </p:nvPicPr>
        <p:blipFill>
          <a:blip r:embed="rId2"/>
          <a:stretch>
            <a:fillRect/>
          </a:stretch>
        </p:blipFill>
        <p:spPr>
          <a:xfrm>
            <a:off x="6555390" y="1515445"/>
            <a:ext cx="4916075" cy="4977430"/>
          </a:xfrm>
          <a:prstGeom prst="rect">
            <a:avLst/>
          </a:prstGeom>
        </p:spPr>
      </p:pic>
    </p:spTree>
    <p:extLst>
      <p:ext uri="{BB962C8B-B14F-4D97-AF65-F5344CB8AC3E}">
        <p14:creationId xmlns:p14="http://schemas.microsoft.com/office/powerpoint/2010/main" val="2470652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9A086-B6B6-F459-C564-975F0AAFE8A4}"/>
              </a:ext>
            </a:extLst>
          </p:cNvPr>
          <p:cNvSpPr>
            <a:spLocks noGrp="1"/>
          </p:cNvSpPr>
          <p:nvPr>
            <p:ph type="title"/>
          </p:nvPr>
        </p:nvSpPr>
        <p:spPr/>
        <p:txBody>
          <a:bodyPr/>
          <a:lstStyle/>
          <a:p>
            <a:r>
              <a:rPr lang="en-US" b="1" dirty="0"/>
              <a:t>Detour Routes</a:t>
            </a:r>
            <a:br>
              <a:rPr lang="en-US" b="1" dirty="0"/>
            </a:br>
            <a:r>
              <a:rPr lang="en-US" sz="2000" b="1" dirty="0"/>
              <a:t>Phase 2</a:t>
            </a:r>
            <a:endParaRPr lang="en-US" b="1" dirty="0"/>
          </a:p>
        </p:txBody>
      </p:sp>
      <p:sp>
        <p:nvSpPr>
          <p:cNvPr id="3" name="Content Placeholder 2">
            <a:extLst>
              <a:ext uri="{FF2B5EF4-FFF2-40B4-BE49-F238E27FC236}">
                <a16:creationId xmlns:a16="http://schemas.microsoft.com/office/drawing/2014/main" id="{7D419C0D-E9E4-0253-9AD1-998BEC8FAA00}"/>
              </a:ext>
            </a:extLst>
          </p:cNvPr>
          <p:cNvSpPr>
            <a:spLocks noGrp="1"/>
          </p:cNvSpPr>
          <p:nvPr>
            <p:ph idx="1"/>
          </p:nvPr>
        </p:nvSpPr>
        <p:spPr>
          <a:xfrm>
            <a:off x="285440" y="2053086"/>
            <a:ext cx="5553974" cy="4141129"/>
          </a:xfrm>
        </p:spPr>
        <p:txBody>
          <a:bodyPr>
            <a:normAutofit/>
          </a:bodyPr>
          <a:lstStyle/>
          <a:p>
            <a:r>
              <a:rPr lang="en-US" sz="2000" dirty="0"/>
              <a:t>Road closed from Harpers Ferry &amp; Midsummer Lane intersection to Harpers Ferry &amp; Nantucket intersection</a:t>
            </a:r>
          </a:p>
          <a:p>
            <a:r>
              <a:rPr lang="en-US" sz="2000" dirty="0"/>
              <a:t>Traffic Routed to Midsummer Lane</a:t>
            </a:r>
          </a:p>
        </p:txBody>
      </p:sp>
      <p:pic>
        <p:nvPicPr>
          <p:cNvPr id="5" name="Picture 4">
            <a:extLst>
              <a:ext uri="{FF2B5EF4-FFF2-40B4-BE49-F238E27FC236}">
                <a16:creationId xmlns:a16="http://schemas.microsoft.com/office/drawing/2014/main" id="{0DBF43B4-627C-0244-D3CC-F346FBE456A9}"/>
              </a:ext>
            </a:extLst>
          </p:cNvPr>
          <p:cNvPicPr>
            <a:picLocks noChangeAspect="1"/>
          </p:cNvPicPr>
          <p:nvPr/>
        </p:nvPicPr>
        <p:blipFill>
          <a:blip r:embed="rId2"/>
          <a:stretch>
            <a:fillRect/>
          </a:stretch>
        </p:blipFill>
        <p:spPr>
          <a:xfrm>
            <a:off x="5762445" y="2287188"/>
            <a:ext cx="5919828" cy="4169720"/>
          </a:xfrm>
          <a:prstGeom prst="rect">
            <a:avLst/>
          </a:prstGeom>
        </p:spPr>
      </p:pic>
    </p:spTree>
    <p:extLst>
      <p:ext uri="{BB962C8B-B14F-4D97-AF65-F5344CB8AC3E}">
        <p14:creationId xmlns:p14="http://schemas.microsoft.com/office/powerpoint/2010/main" val="2112134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9A086-B6B6-F459-C564-975F0AAFE8A4}"/>
              </a:ext>
            </a:extLst>
          </p:cNvPr>
          <p:cNvSpPr>
            <a:spLocks noGrp="1"/>
          </p:cNvSpPr>
          <p:nvPr>
            <p:ph type="title"/>
          </p:nvPr>
        </p:nvSpPr>
        <p:spPr/>
        <p:txBody>
          <a:bodyPr/>
          <a:lstStyle/>
          <a:p>
            <a:r>
              <a:rPr lang="en-US" b="1" dirty="0"/>
              <a:t>Detour Routes</a:t>
            </a:r>
            <a:br>
              <a:rPr lang="en-US" b="1" dirty="0"/>
            </a:br>
            <a:r>
              <a:rPr lang="en-US" sz="2000" b="1" dirty="0"/>
              <a:t>Phase 3</a:t>
            </a:r>
            <a:endParaRPr lang="en-US" b="1" dirty="0"/>
          </a:p>
        </p:txBody>
      </p:sp>
      <p:sp>
        <p:nvSpPr>
          <p:cNvPr id="3" name="Content Placeholder 2">
            <a:extLst>
              <a:ext uri="{FF2B5EF4-FFF2-40B4-BE49-F238E27FC236}">
                <a16:creationId xmlns:a16="http://schemas.microsoft.com/office/drawing/2014/main" id="{7D419C0D-E9E4-0253-9AD1-998BEC8FAA00}"/>
              </a:ext>
            </a:extLst>
          </p:cNvPr>
          <p:cNvSpPr>
            <a:spLocks noGrp="1"/>
          </p:cNvSpPr>
          <p:nvPr>
            <p:ph idx="1"/>
          </p:nvPr>
        </p:nvSpPr>
        <p:spPr>
          <a:xfrm>
            <a:off x="355121" y="2018583"/>
            <a:ext cx="4406660" cy="3959973"/>
          </a:xfrm>
        </p:spPr>
        <p:txBody>
          <a:bodyPr>
            <a:normAutofit/>
          </a:bodyPr>
          <a:lstStyle/>
          <a:p>
            <a:r>
              <a:rPr lang="en-US" sz="2000" dirty="0"/>
              <a:t>Road closed at Harpers Ferry &amp; Nantucket intersection</a:t>
            </a:r>
          </a:p>
          <a:p>
            <a:r>
              <a:rPr lang="en-US" sz="2000" dirty="0"/>
              <a:t>Traffic Routed to Mariner’s Cove &amp; Midsummer Lane</a:t>
            </a:r>
          </a:p>
        </p:txBody>
      </p:sp>
      <p:pic>
        <p:nvPicPr>
          <p:cNvPr id="6" name="Picture 5">
            <a:extLst>
              <a:ext uri="{FF2B5EF4-FFF2-40B4-BE49-F238E27FC236}">
                <a16:creationId xmlns:a16="http://schemas.microsoft.com/office/drawing/2014/main" id="{4EFCB445-1A4D-6E63-3D4A-EB0AAE313C72}"/>
              </a:ext>
            </a:extLst>
          </p:cNvPr>
          <p:cNvPicPr>
            <a:picLocks noChangeAspect="1"/>
          </p:cNvPicPr>
          <p:nvPr/>
        </p:nvPicPr>
        <p:blipFill>
          <a:blip r:embed="rId2"/>
          <a:stretch>
            <a:fillRect/>
          </a:stretch>
        </p:blipFill>
        <p:spPr>
          <a:xfrm>
            <a:off x="4869723" y="2018583"/>
            <a:ext cx="6819550" cy="4270524"/>
          </a:xfrm>
          <a:prstGeom prst="rect">
            <a:avLst/>
          </a:prstGeom>
        </p:spPr>
      </p:pic>
    </p:spTree>
    <p:extLst>
      <p:ext uri="{BB962C8B-B14F-4D97-AF65-F5344CB8AC3E}">
        <p14:creationId xmlns:p14="http://schemas.microsoft.com/office/powerpoint/2010/main" val="3032617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54955-D5B8-46EE-8BE7-A02AE2A03F98}"/>
              </a:ext>
            </a:extLst>
          </p:cNvPr>
          <p:cNvSpPr>
            <a:spLocks noGrp="1"/>
          </p:cNvSpPr>
          <p:nvPr>
            <p:ph type="title"/>
          </p:nvPr>
        </p:nvSpPr>
        <p:spPr/>
        <p:txBody>
          <a:bodyPr/>
          <a:lstStyle/>
          <a:p>
            <a:r>
              <a:rPr lang="en-US" dirty="0"/>
              <a:t>Questions &amp; Discussion</a:t>
            </a:r>
          </a:p>
        </p:txBody>
      </p:sp>
      <p:pic>
        <p:nvPicPr>
          <p:cNvPr id="5" name="Content Placeholder 4">
            <a:extLst>
              <a:ext uri="{FF2B5EF4-FFF2-40B4-BE49-F238E27FC236}">
                <a16:creationId xmlns:a16="http://schemas.microsoft.com/office/drawing/2014/main" id="{2096823E-1B21-6595-9DC2-D04A9D40D721}"/>
              </a:ext>
            </a:extLst>
          </p:cNvPr>
          <p:cNvPicPr>
            <a:picLocks noGrp="1" noChangeAspect="1"/>
          </p:cNvPicPr>
          <p:nvPr>
            <p:ph idx="1"/>
          </p:nvPr>
        </p:nvPicPr>
        <p:blipFill>
          <a:blip r:embed="rId3"/>
          <a:stretch>
            <a:fillRect/>
          </a:stretch>
        </p:blipFill>
        <p:spPr>
          <a:xfrm>
            <a:off x="3881325" y="1825625"/>
            <a:ext cx="4429350" cy="4351338"/>
          </a:xfrm>
        </p:spPr>
      </p:pic>
    </p:spTree>
    <p:extLst>
      <p:ext uri="{BB962C8B-B14F-4D97-AF65-F5344CB8AC3E}">
        <p14:creationId xmlns:p14="http://schemas.microsoft.com/office/powerpoint/2010/main" val="1936148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749E3-8672-65C8-1D98-0B6372246237}"/>
              </a:ext>
            </a:extLst>
          </p:cNvPr>
          <p:cNvSpPr>
            <a:spLocks noGrp="1"/>
          </p:cNvSpPr>
          <p:nvPr>
            <p:ph type="title"/>
          </p:nvPr>
        </p:nvSpPr>
        <p:spPr/>
        <p:txBody>
          <a:bodyPr/>
          <a:lstStyle/>
          <a:p>
            <a:r>
              <a:rPr lang="en-US" b="1" dirty="0"/>
              <a:t>Agenda </a:t>
            </a:r>
            <a:br>
              <a:rPr lang="en-US" b="1" dirty="0"/>
            </a:br>
            <a:endParaRPr lang="en-US" sz="3200" b="1" dirty="0"/>
          </a:p>
        </p:txBody>
      </p:sp>
      <p:sp>
        <p:nvSpPr>
          <p:cNvPr id="3" name="Content Placeholder 2">
            <a:extLst>
              <a:ext uri="{FF2B5EF4-FFF2-40B4-BE49-F238E27FC236}">
                <a16:creationId xmlns:a16="http://schemas.microsoft.com/office/drawing/2014/main" id="{81566DE4-7844-DF8A-A743-F1B68EF4F94A}"/>
              </a:ext>
            </a:extLst>
          </p:cNvPr>
          <p:cNvSpPr>
            <a:spLocks noGrp="1"/>
          </p:cNvSpPr>
          <p:nvPr>
            <p:ph idx="1"/>
          </p:nvPr>
        </p:nvSpPr>
        <p:spPr>
          <a:xfrm>
            <a:off x="838200" y="1825625"/>
            <a:ext cx="10515600" cy="3146425"/>
          </a:xfrm>
        </p:spPr>
        <p:txBody>
          <a:bodyPr>
            <a:normAutofit/>
          </a:bodyPr>
          <a:lstStyle/>
          <a:p>
            <a:r>
              <a:rPr lang="en-US" sz="2000" dirty="0"/>
              <a:t>Existing Roadway Conditions</a:t>
            </a:r>
          </a:p>
          <a:p>
            <a:r>
              <a:rPr lang="en-US" sz="2000" dirty="0"/>
              <a:t>Key Design Items</a:t>
            </a:r>
          </a:p>
          <a:p>
            <a:r>
              <a:rPr lang="en-US" sz="2000" dirty="0"/>
              <a:t>Roadway Demolition</a:t>
            </a:r>
          </a:p>
          <a:p>
            <a:r>
              <a:rPr lang="en-US" sz="2000" dirty="0"/>
              <a:t>Proposed Reconstruction</a:t>
            </a:r>
          </a:p>
          <a:p>
            <a:r>
              <a:rPr lang="en-US" sz="2000" dirty="0"/>
              <a:t>Construction Expectations</a:t>
            </a:r>
          </a:p>
          <a:p>
            <a:r>
              <a:rPr lang="en-US" sz="2000" dirty="0"/>
              <a:t>Detour Routes</a:t>
            </a:r>
          </a:p>
          <a:p>
            <a:r>
              <a:rPr lang="en-US" sz="2000" dirty="0"/>
              <a:t>Discussion and Questions</a:t>
            </a:r>
          </a:p>
          <a:p>
            <a:endParaRPr lang="en-US" sz="2000" dirty="0"/>
          </a:p>
          <a:p>
            <a:endParaRPr lang="en-US" sz="2000" dirty="0"/>
          </a:p>
          <a:p>
            <a:endParaRPr lang="en-US" sz="2000" dirty="0"/>
          </a:p>
        </p:txBody>
      </p:sp>
    </p:spTree>
    <p:extLst>
      <p:ext uri="{BB962C8B-B14F-4D97-AF65-F5344CB8AC3E}">
        <p14:creationId xmlns:p14="http://schemas.microsoft.com/office/powerpoint/2010/main" val="3571051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4605C-A9C7-7F66-54C3-2EA345257FE0}"/>
              </a:ext>
            </a:extLst>
          </p:cNvPr>
          <p:cNvSpPr>
            <a:spLocks noGrp="1"/>
          </p:cNvSpPr>
          <p:nvPr>
            <p:ph type="title"/>
          </p:nvPr>
        </p:nvSpPr>
        <p:spPr/>
        <p:txBody>
          <a:bodyPr/>
          <a:lstStyle/>
          <a:p>
            <a:r>
              <a:rPr lang="en-US" b="1" dirty="0"/>
              <a:t>Existing Roadway</a:t>
            </a:r>
            <a:br>
              <a:rPr lang="en-US" b="1" dirty="0"/>
            </a:br>
            <a:r>
              <a:rPr lang="en-US" sz="2800" b="1" dirty="0"/>
              <a:t>Harpers Ferry </a:t>
            </a:r>
            <a:endParaRPr lang="en-US" b="1" dirty="0"/>
          </a:p>
        </p:txBody>
      </p:sp>
      <p:sp>
        <p:nvSpPr>
          <p:cNvPr id="3" name="Content Placeholder 2">
            <a:extLst>
              <a:ext uri="{FF2B5EF4-FFF2-40B4-BE49-F238E27FC236}">
                <a16:creationId xmlns:a16="http://schemas.microsoft.com/office/drawing/2014/main" id="{79FA4B67-A901-A648-D003-7EEC0CE138D1}"/>
              </a:ext>
            </a:extLst>
          </p:cNvPr>
          <p:cNvSpPr>
            <a:spLocks noGrp="1"/>
          </p:cNvSpPr>
          <p:nvPr>
            <p:ph idx="1"/>
          </p:nvPr>
        </p:nvSpPr>
        <p:spPr/>
        <p:txBody>
          <a:bodyPr>
            <a:normAutofit/>
          </a:bodyPr>
          <a:lstStyle/>
          <a:p>
            <a:r>
              <a:rPr lang="en-US" sz="1800" dirty="0"/>
              <a:t>Pavement Failure </a:t>
            </a:r>
          </a:p>
          <a:p>
            <a:r>
              <a:rPr lang="en-US" sz="1800" dirty="0"/>
              <a:t>Ditch Grading</a:t>
            </a:r>
          </a:p>
        </p:txBody>
      </p:sp>
      <p:pic>
        <p:nvPicPr>
          <p:cNvPr id="4" name="Picture 3">
            <a:extLst>
              <a:ext uri="{FF2B5EF4-FFF2-40B4-BE49-F238E27FC236}">
                <a16:creationId xmlns:a16="http://schemas.microsoft.com/office/drawing/2014/main" id="{03FDE3CE-2065-03A9-40A8-96A2C64EB4F5}"/>
              </a:ext>
            </a:extLst>
          </p:cNvPr>
          <p:cNvPicPr>
            <a:picLocks noChangeAspect="1"/>
          </p:cNvPicPr>
          <p:nvPr/>
        </p:nvPicPr>
        <p:blipFill>
          <a:blip r:embed="rId2"/>
          <a:stretch>
            <a:fillRect/>
          </a:stretch>
        </p:blipFill>
        <p:spPr>
          <a:xfrm>
            <a:off x="441533" y="3445183"/>
            <a:ext cx="2957449" cy="2731780"/>
          </a:xfrm>
          <a:prstGeom prst="rect">
            <a:avLst/>
          </a:prstGeom>
        </p:spPr>
      </p:pic>
      <p:pic>
        <p:nvPicPr>
          <p:cNvPr id="6" name="Picture 5">
            <a:extLst>
              <a:ext uri="{FF2B5EF4-FFF2-40B4-BE49-F238E27FC236}">
                <a16:creationId xmlns:a16="http://schemas.microsoft.com/office/drawing/2014/main" id="{B0DAD8F5-30BF-C058-B145-A248959BC3DA}"/>
              </a:ext>
            </a:extLst>
          </p:cNvPr>
          <p:cNvPicPr>
            <a:picLocks noChangeAspect="1"/>
          </p:cNvPicPr>
          <p:nvPr/>
        </p:nvPicPr>
        <p:blipFill>
          <a:blip r:embed="rId3"/>
          <a:stretch>
            <a:fillRect/>
          </a:stretch>
        </p:blipFill>
        <p:spPr>
          <a:xfrm>
            <a:off x="7757394" y="3451171"/>
            <a:ext cx="4077039" cy="2725792"/>
          </a:xfrm>
          <a:prstGeom prst="rect">
            <a:avLst/>
          </a:prstGeom>
        </p:spPr>
      </p:pic>
      <p:pic>
        <p:nvPicPr>
          <p:cNvPr id="8" name="Picture 7">
            <a:extLst>
              <a:ext uri="{FF2B5EF4-FFF2-40B4-BE49-F238E27FC236}">
                <a16:creationId xmlns:a16="http://schemas.microsoft.com/office/drawing/2014/main" id="{B4EAD96D-4042-8CE0-B418-0BF6CD126EA1}"/>
              </a:ext>
            </a:extLst>
          </p:cNvPr>
          <p:cNvPicPr>
            <a:picLocks noChangeAspect="1"/>
          </p:cNvPicPr>
          <p:nvPr/>
        </p:nvPicPr>
        <p:blipFill>
          <a:blip r:embed="rId4"/>
          <a:stretch>
            <a:fillRect/>
          </a:stretch>
        </p:blipFill>
        <p:spPr>
          <a:xfrm>
            <a:off x="4961415" y="431502"/>
            <a:ext cx="3268185" cy="2464831"/>
          </a:xfrm>
          <a:prstGeom prst="rect">
            <a:avLst/>
          </a:prstGeom>
        </p:spPr>
      </p:pic>
      <p:pic>
        <p:nvPicPr>
          <p:cNvPr id="10" name="Picture 9">
            <a:extLst>
              <a:ext uri="{FF2B5EF4-FFF2-40B4-BE49-F238E27FC236}">
                <a16:creationId xmlns:a16="http://schemas.microsoft.com/office/drawing/2014/main" id="{4113772E-A00D-6F1D-A25D-F821164BDC19}"/>
              </a:ext>
            </a:extLst>
          </p:cNvPr>
          <p:cNvPicPr>
            <a:picLocks noChangeAspect="1"/>
          </p:cNvPicPr>
          <p:nvPr/>
        </p:nvPicPr>
        <p:blipFill rotWithShape="1">
          <a:blip r:embed="rId5"/>
          <a:srcRect l="15382"/>
          <a:stretch/>
        </p:blipFill>
        <p:spPr>
          <a:xfrm>
            <a:off x="4002257" y="3445183"/>
            <a:ext cx="3151862" cy="2762636"/>
          </a:xfrm>
          <a:prstGeom prst="rect">
            <a:avLst/>
          </a:prstGeom>
        </p:spPr>
      </p:pic>
      <p:pic>
        <p:nvPicPr>
          <p:cNvPr id="12" name="Picture 11">
            <a:extLst>
              <a:ext uri="{FF2B5EF4-FFF2-40B4-BE49-F238E27FC236}">
                <a16:creationId xmlns:a16="http://schemas.microsoft.com/office/drawing/2014/main" id="{9ABFA6B9-A88E-EF3F-450B-08D51BA3D4F5}"/>
              </a:ext>
            </a:extLst>
          </p:cNvPr>
          <p:cNvPicPr>
            <a:picLocks noChangeAspect="1"/>
          </p:cNvPicPr>
          <p:nvPr/>
        </p:nvPicPr>
        <p:blipFill>
          <a:blip r:embed="rId6"/>
          <a:stretch>
            <a:fillRect/>
          </a:stretch>
        </p:blipFill>
        <p:spPr>
          <a:xfrm>
            <a:off x="8420908" y="431502"/>
            <a:ext cx="3433159" cy="2464831"/>
          </a:xfrm>
          <a:prstGeom prst="rect">
            <a:avLst/>
          </a:prstGeom>
        </p:spPr>
      </p:pic>
    </p:spTree>
    <p:extLst>
      <p:ext uri="{BB962C8B-B14F-4D97-AF65-F5344CB8AC3E}">
        <p14:creationId xmlns:p14="http://schemas.microsoft.com/office/powerpoint/2010/main" val="2249864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4605C-A9C7-7F66-54C3-2EA345257FE0}"/>
              </a:ext>
            </a:extLst>
          </p:cNvPr>
          <p:cNvSpPr>
            <a:spLocks noGrp="1"/>
          </p:cNvSpPr>
          <p:nvPr>
            <p:ph type="title"/>
          </p:nvPr>
        </p:nvSpPr>
        <p:spPr/>
        <p:txBody>
          <a:bodyPr/>
          <a:lstStyle/>
          <a:p>
            <a:r>
              <a:rPr lang="en-US" b="1" dirty="0"/>
              <a:t>Existing Roadway</a:t>
            </a:r>
            <a:br>
              <a:rPr lang="en-US" b="1" dirty="0"/>
            </a:br>
            <a:r>
              <a:rPr lang="en-US" sz="2800" b="1" dirty="0"/>
              <a:t>Cricket Pass </a:t>
            </a:r>
            <a:endParaRPr lang="en-US" b="1" dirty="0"/>
          </a:p>
        </p:txBody>
      </p:sp>
      <p:sp>
        <p:nvSpPr>
          <p:cNvPr id="3" name="Content Placeholder 2">
            <a:extLst>
              <a:ext uri="{FF2B5EF4-FFF2-40B4-BE49-F238E27FC236}">
                <a16:creationId xmlns:a16="http://schemas.microsoft.com/office/drawing/2014/main" id="{79FA4B67-A901-A648-D003-7EEC0CE138D1}"/>
              </a:ext>
            </a:extLst>
          </p:cNvPr>
          <p:cNvSpPr>
            <a:spLocks noGrp="1"/>
          </p:cNvSpPr>
          <p:nvPr>
            <p:ph idx="1"/>
          </p:nvPr>
        </p:nvSpPr>
        <p:spPr/>
        <p:txBody>
          <a:bodyPr>
            <a:normAutofit/>
          </a:bodyPr>
          <a:lstStyle/>
          <a:p>
            <a:r>
              <a:rPr lang="en-US" sz="1800" dirty="0"/>
              <a:t>Pavement Failure </a:t>
            </a:r>
          </a:p>
        </p:txBody>
      </p:sp>
      <p:pic>
        <p:nvPicPr>
          <p:cNvPr id="7" name="Picture 6">
            <a:extLst>
              <a:ext uri="{FF2B5EF4-FFF2-40B4-BE49-F238E27FC236}">
                <a16:creationId xmlns:a16="http://schemas.microsoft.com/office/drawing/2014/main" id="{EC6A05BC-209F-30B5-1BDE-5F07B7AC8C48}"/>
              </a:ext>
            </a:extLst>
          </p:cNvPr>
          <p:cNvPicPr>
            <a:picLocks noChangeAspect="1"/>
          </p:cNvPicPr>
          <p:nvPr/>
        </p:nvPicPr>
        <p:blipFill>
          <a:blip r:embed="rId2"/>
          <a:stretch>
            <a:fillRect/>
          </a:stretch>
        </p:blipFill>
        <p:spPr>
          <a:xfrm>
            <a:off x="1552488" y="3429000"/>
            <a:ext cx="5083008" cy="2482518"/>
          </a:xfrm>
          <a:prstGeom prst="rect">
            <a:avLst/>
          </a:prstGeom>
        </p:spPr>
      </p:pic>
      <p:pic>
        <p:nvPicPr>
          <p:cNvPr id="11" name="Picture 10">
            <a:extLst>
              <a:ext uri="{FF2B5EF4-FFF2-40B4-BE49-F238E27FC236}">
                <a16:creationId xmlns:a16="http://schemas.microsoft.com/office/drawing/2014/main" id="{BA22BCCD-5CBF-D0D1-0988-48815A492E70}"/>
              </a:ext>
            </a:extLst>
          </p:cNvPr>
          <p:cNvPicPr>
            <a:picLocks noChangeAspect="1"/>
          </p:cNvPicPr>
          <p:nvPr/>
        </p:nvPicPr>
        <p:blipFill>
          <a:blip r:embed="rId3"/>
          <a:stretch>
            <a:fillRect/>
          </a:stretch>
        </p:blipFill>
        <p:spPr>
          <a:xfrm>
            <a:off x="6016752" y="569523"/>
            <a:ext cx="2185811" cy="2479668"/>
          </a:xfrm>
          <a:prstGeom prst="rect">
            <a:avLst/>
          </a:prstGeom>
        </p:spPr>
      </p:pic>
      <p:pic>
        <p:nvPicPr>
          <p:cNvPr id="14" name="Picture 13">
            <a:extLst>
              <a:ext uri="{FF2B5EF4-FFF2-40B4-BE49-F238E27FC236}">
                <a16:creationId xmlns:a16="http://schemas.microsoft.com/office/drawing/2014/main" id="{47BE515E-422E-EE33-104E-BBAF6FFDB819}"/>
              </a:ext>
            </a:extLst>
          </p:cNvPr>
          <p:cNvPicPr>
            <a:picLocks noChangeAspect="1"/>
          </p:cNvPicPr>
          <p:nvPr/>
        </p:nvPicPr>
        <p:blipFill>
          <a:blip r:embed="rId4"/>
          <a:stretch>
            <a:fillRect/>
          </a:stretch>
        </p:blipFill>
        <p:spPr>
          <a:xfrm>
            <a:off x="7722570" y="3342544"/>
            <a:ext cx="3745482" cy="2834419"/>
          </a:xfrm>
          <a:prstGeom prst="rect">
            <a:avLst/>
          </a:prstGeom>
        </p:spPr>
      </p:pic>
      <p:pic>
        <p:nvPicPr>
          <p:cNvPr id="16" name="Picture 15">
            <a:extLst>
              <a:ext uri="{FF2B5EF4-FFF2-40B4-BE49-F238E27FC236}">
                <a16:creationId xmlns:a16="http://schemas.microsoft.com/office/drawing/2014/main" id="{5C0BCA40-B5EB-AEB5-596E-42C5696E03DA}"/>
              </a:ext>
            </a:extLst>
          </p:cNvPr>
          <p:cNvPicPr>
            <a:picLocks noChangeAspect="1"/>
          </p:cNvPicPr>
          <p:nvPr/>
        </p:nvPicPr>
        <p:blipFill>
          <a:blip r:embed="rId5"/>
          <a:stretch>
            <a:fillRect/>
          </a:stretch>
        </p:blipFill>
        <p:spPr>
          <a:xfrm>
            <a:off x="8500851" y="566672"/>
            <a:ext cx="2967201" cy="2482519"/>
          </a:xfrm>
          <a:prstGeom prst="rect">
            <a:avLst/>
          </a:prstGeom>
        </p:spPr>
      </p:pic>
    </p:spTree>
    <p:extLst>
      <p:ext uri="{BB962C8B-B14F-4D97-AF65-F5344CB8AC3E}">
        <p14:creationId xmlns:p14="http://schemas.microsoft.com/office/powerpoint/2010/main" val="1677356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6C168-4C63-EDDD-920D-FCB6A69CE06C}"/>
              </a:ext>
            </a:extLst>
          </p:cNvPr>
          <p:cNvSpPr>
            <a:spLocks noGrp="1"/>
          </p:cNvSpPr>
          <p:nvPr>
            <p:ph type="title"/>
          </p:nvPr>
        </p:nvSpPr>
        <p:spPr/>
        <p:txBody>
          <a:bodyPr/>
          <a:lstStyle/>
          <a:p>
            <a:r>
              <a:rPr lang="en-US" b="1" dirty="0"/>
              <a:t>Key Design Items</a:t>
            </a:r>
          </a:p>
        </p:txBody>
      </p:sp>
      <p:sp>
        <p:nvSpPr>
          <p:cNvPr id="3" name="Content Placeholder 2">
            <a:extLst>
              <a:ext uri="{FF2B5EF4-FFF2-40B4-BE49-F238E27FC236}">
                <a16:creationId xmlns:a16="http://schemas.microsoft.com/office/drawing/2014/main" id="{0C3EBDB2-17A7-17D1-975D-F3276C19FF5E}"/>
              </a:ext>
            </a:extLst>
          </p:cNvPr>
          <p:cNvSpPr>
            <a:spLocks noGrp="1"/>
          </p:cNvSpPr>
          <p:nvPr>
            <p:ph idx="1"/>
          </p:nvPr>
        </p:nvSpPr>
        <p:spPr>
          <a:xfrm>
            <a:off x="838200" y="1549580"/>
            <a:ext cx="10515600" cy="4351338"/>
          </a:xfrm>
        </p:spPr>
        <p:txBody>
          <a:bodyPr/>
          <a:lstStyle/>
          <a:p>
            <a:r>
              <a:rPr lang="en-US" dirty="0"/>
              <a:t>Value of Aesthetics </a:t>
            </a:r>
          </a:p>
          <a:p>
            <a:r>
              <a:rPr lang="en-US" dirty="0"/>
              <a:t>Maintainable Ditches</a:t>
            </a:r>
          </a:p>
          <a:p>
            <a:r>
              <a:rPr lang="en-US" dirty="0"/>
              <a:t>Driveways</a:t>
            </a:r>
          </a:p>
          <a:p>
            <a:endParaRPr lang="en-US" dirty="0"/>
          </a:p>
        </p:txBody>
      </p:sp>
      <p:pic>
        <p:nvPicPr>
          <p:cNvPr id="5" name="Picture 4">
            <a:extLst>
              <a:ext uri="{FF2B5EF4-FFF2-40B4-BE49-F238E27FC236}">
                <a16:creationId xmlns:a16="http://schemas.microsoft.com/office/drawing/2014/main" id="{A5429F59-7ECB-C400-E840-2A0170103093}"/>
              </a:ext>
            </a:extLst>
          </p:cNvPr>
          <p:cNvPicPr>
            <a:picLocks noChangeAspect="1"/>
          </p:cNvPicPr>
          <p:nvPr/>
        </p:nvPicPr>
        <p:blipFill rotWithShape="1">
          <a:blip r:embed="rId2"/>
          <a:srcRect t="1456" r="3200"/>
          <a:stretch/>
        </p:blipFill>
        <p:spPr>
          <a:xfrm>
            <a:off x="838200" y="3451648"/>
            <a:ext cx="3181350" cy="2747963"/>
          </a:xfrm>
          <a:prstGeom prst="rect">
            <a:avLst/>
          </a:prstGeom>
        </p:spPr>
      </p:pic>
      <p:pic>
        <p:nvPicPr>
          <p:cNvPr id="7" name="Picture 6">
            <a:extLst>
              <a:ext uri="{FF2B5EF4-FFF2-40B4-BE49-F238E27FC236}">
                <a16:creationId xmlns:a16="http://schemas.microsoft.com/office/drawing/2014/main" id="{47F49CC6-0334-6A65-705E-42E6E514F0D9}"/>
              </a:ext>
            </a:extLst>
          </p:cNvPr>
          <p:cNvPicPr>
            <a:picLocks noChangeAspect="1"/>
          </p:cNvPicPr>
          <p:nvPr/>
        </p:nvPicPr>
        <p:blipFill rotWithShape="1">
          <a:blip r:embed="rId3"/>
          <a:srcRect r="13884"/>
          <a:stretch/>
        </p:blipFill>
        <p:spPr>
          <a:xfrm>
            <a:off x="4722249" y="3526418"/>
            <a:ext cx="3281768" cy="2673193"/>
          </a:xfrm>
          <a:prstGeom prst="rect">
            <a:avLst/>
          </a:prstGeom>
        </p:spPr>
      </p:pic>
      <p:pic>
        <p:nvPicPr>
          <p:cNvPr id="6" name="Picture 5">
            <a:extLst>
              <a:ext uri="{FF2B5EF4-FFF2-40B4-BE49-F238E27FC236}">
                <a16:creationId xmlns:a16="http://schemas.microsoft.com/office/drawing/2014/main" id="{2D296C21-ED8C-1D08-C78D-87E422AEBB89}"/>
              </a:ext>
            </a:extLst>
          </p:cNvPr>
          <p:cNvPicPr>
            <a:picLocks noChangeAspect="1"/>
          </p:cNvPicPr>
          <p:nvPr/>
        </p:nvPicPr>
        <p:blipFill rotWithShape="1">
          <a:blip r:embed="rId4"/>
          <a:srcRect l="26879" r="12887"/>
          <a:stretch/>
        </p:blipFill>
        <p:spPr>
          <a:xfrm>
            <a:off x="8706716" y="3549068"/>
            <a:ext cx="2970361" cy="2627895"/>
          </a:xfrm>
          <a:prstGeom prst="rect">
            <a:avLst/>
          </a:prstGeom>
        </p:spPr>
      </p:pic>
    </p:spTree>
    <p:extLst>
      <p:ext uri="{BB962C8B-B14F-4D97-AF65-F5344CB8AC3E}">
        <p14:creationId xmlns:p14="http://schemas.microsoft.com/office/powerpoint/2010/main" val="3557254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3A382-8C65-5039-9A3E-710C14E1EE2A}"/>
              </a:ext>
            </a:extLst>
          </p:cNvPr>
          <p:cNvSpPr>
            <a:spLocks noGrp="1"/>
          </p:cNvSpPr>
          <p:nvPr>
            <p:ph type="title"/>
          </p:nvPr>
        </p:nvSpPr>
        <p:spPr/>
        <p:txBody>
          <a:bodyPr/>
          <a:lstStyle/>
          <a:p>
            <a:r>
              <a:rPr lang="en-US" b="1" dirty="0"/>
              <a:t>Roadway Demolition</a:t>
            </a:r>
          </a:p>
        </p:txBody>
      </p:sp>
      <p:sp>
        <p:nvSpPr>
          <p:cNvPr id="3" name="Content Placeholder 2">
            <a:extLst>
              <a:ext uri="{FF2B5EF4-FFF2-40B4-BE49-F238E27FC236}">
                <a16:creationId xmlns:a16="http://schemas.microsoft.com/office/drawing/2014/main" id="{DE26D530-E6CC-DDFA-369F-6ADA2FD0EB64}"/>
              </a:ext>
            </a:extLst>
          </p:cNvPr>
          <p:cNvSpPr>
            <a:spLocks noGrp="1"/>
          </p:cNvSpPr>
          <p:nvPr>
            <p:ph idx="1"/>
          </p:nvPr>
        </p:nvSpPr>
        <p:spPr>
          <a:xfrm>
            <a:off x="838200" y="1825625"/>
            <a:ext cx="7062216" cy="4145407"/>
          </a:xfrm>
        </p:spPr>
        <p:txBody>
          <a:bodyPr/>
          <a:lstStyle/>
          <a:p>
            <a:r>
              <a:rPr lang="en-US" dirty="0"/>
              <a:t>Asphalt and base material will be demolished and hauled off site</a:t>
            </a:r>
          </a:p>
          <a:p>
            <a:r>
              <a:rPr lang="en-US" dirty="0"/>
              <a:t>All mailboxes will be removed and replaced with TxDOT standard mailboxes</a:t>
            </a:r>
          </a:p>
          <a:p>
            <a:endParaRPr lang="en-US" dirty="0"/>
          </a:p>
        </p:txBody>
      </p:sp>
      <p:pic>
        <p:nvPicPr>
          <p:cNvPr id="5" name="Picture 4">
            <a:extLst>
              <a:ext uri="{FF2B5EF4-FFF2-40B4-BE49-F238E27FC236}">
                <a16:creationId xmlns:a16="http://schemas.microsoft.com/office/drawing/2014/main" id="{C0D1C408-A004-6B36-A4E0-472A7DA3FBBC}"/>
              </a:ext>
            </a:extLst>
          </p:cNvPr>
          <p:cNvPicPr>
            <a:picLocks noChangeAspect="1"/>
          </p:cNvPicPr>
          <p:nvPr/>
        </p:nvPicPr>
        <p:blipFill rotWithShape="1">
          <a:blip r:embed="rId3"/>
          <a:srcRect t="5680"/>
          <a:stretch/>
        </p:blipFill>
        <p:spPr>
          <a:xfrm>
            <a:off x="487665" y="4102316"/>
            <a:ext cx="7412752" cy="2074647"/>
          </a:xfrm>
          <a:prstGeom prst="rect">
            <a:avLst/>
          </a:prstGeom>
        </p:spPr>
      </p:pic>
      <p:pic>
        <p:nvPicPr>
          <p:cNvPr id="12" name="Picture 11">
            <a:extLst>
              <a:ext uri="{FF2B5EF4-FFF2-40B4-BE49-F238E27FC236}">
                <a16:creationId xmlns:a16="http://schemas.microsoft.com/office/drawing/2014/main" id="{59E9B11E-78BC-D9E7-08CC-01C7281BABA2}"/>
              </a:ext>
            </a:extLst>
          </p:cNvPr>
          <p:cNvPicPr>
            <a:picLocks noChangeAspect="1"/>
          </p:cNvPicPr>
          <p:nvPr/>
        </p:nvPicPr>
        <p:blipFill>
          <a:blip r:embed="rId4"/>
          <a:stretch>
            <a:fillRect/>
          </a:stretch>
        </p:blipFill>
        <p:spPr>
          <a:xfrm>
            <a:off x="8229615" y="1381428"/>
            <a:ext cx="3743847" cy="3839111"/>
          </a:xfrm>
          <a:prstGeom prst="rect">
            <a:avLst/>
          </a:prstGeom>
        </p:spPr>
      </p:pic>
    </p:spTree>
    <p:extLst>
      <p:ext uri="{BB962C8B-B14F-4D97-AF65-F5344CB8AC3E}">
        <p14:creationId xmlns:p14="http://schemas.microsoft.com/office/powerpoint/2010/main" val="1620574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EADC0-5169-2E2B-2B61-5A65FA8ED388}"/>
              </a:ext>
            </a:extLst>
          </p:cNvPr>
          <p:cNvSpPr>
            <a:spLocks noGrp="1"/>
          </p:cNvSpPr>
          <p:nvPr>
            <p:ph type="title"/>
          </p:nvPr>
        </p:nvSpPr>
        <p:spPr/>
        <p:txBody>
          <a:bodyPr/>
          <a:lstStyle/>
          <a:p>
            <a:r>
              <a:rPr lang="en-US" b="1" dirty="0"/>
              <a:t>Proposed Reconstruction</a:t>
            </a:r>
            <a:br>
              <a:rPr lang="en-US" b="1" dirty="0"/>
            </a:br>
            <a:r>
              <a:rPr lang="en-US" sz="2800" b="1" dirty="0"/>
              <a:t>Harpers</a:t>
            </a:r>
            <a:r>
              <a:rPr lang="en-US" sz="2400" b="1" dirty="0"/>
              <a:t> </a:t>
            </a:r>
            <a:r>
              <a:rPr lang="en-US" sz="2800" b="1" dirty="0"/>
              <a:t>Ferry</a:t>
            </a:r>
            <a:r>
              <a:rPr lang="en-US" sz="2400" b="1" dirty="0"/>
              <a:t> </a:t>
            </a:r>
            <a:endParaRPr lang="en-US" b="1" dirty="0"/>
          </a:p>
        </p:txBody>
      </p:sp>
      <p:sp>
        <p:nvSpPr>
          <p:cNvPr id="3" name="Content Placeholder 2">
            <a:extLst>
              <a:ext uri="{FF2B5EF4-FFF2-40B4-BE49-F238E27FC236}">
                <a16:creationId xmlns:a16="http://schemas.microsoft.com/office/drawing/2014/main" id="{2788E7C3-6EB4-CDC6-EC35-B0D37FFD438B}"/>
              </a:ext>
            </a:extLst>
          </p:cNvPr>
          <p:cNvSpPr>
            <a:spLocks noGrp="1"/>
          </p:cNvSpPr>
          <p:nvPr>
            <p:ph idx="1"/>
          </p:nvPr>
        </p:nvSpPr>
        <p:spPr>
          <a:xfrm>
            <a:off x="85725" y="1690688"/>
            <a:ext cx="7115175" cy="4351338"/>
          </a:xfrm>
        </p:spPr>
        <p:txBody>
          <a:bodyPr/>
          <a:lstStyle/>
          <a:p>
            <a:r>
              <a:rPr lang="en-US" sz="1800" dirty="0"/>
              <a:t>Pavement to be widened to 22’ wide asphalt (20’ existing)</a:t>
            </a:r>
          </a:p>
          <a:p>
            <a:r>
              <a:rPr lang="en-US" sz="1800" dirty="0"/>
              <a:t>Slurry mix to be used for subgrade stabilization to control dust</a:t>
            </a:r>
          </a:p>
          <a:p>
            <a:r>
              <a:rPr lang="en-US" sz="1800" dirty="0"/>
              <a:t>Driveways to be reconstructed as asphalt. Driveway culverts to be replaced with RCP pipe</a:t>
            </a:r>
          </a:p>
          <a:p>
            <a:r>
              <a:rPr lang="en-US" sz="1800" dirty="0"/>
              <a:t>Mailboxes turnouts will be provided</a:t>
            </a:r>
          </a:p>
          <a:p>
            <a:r>
              <a:rPr lang="en-US" sz="1800" dirty="0"/>
              <a:t>Drainage structures to be replaced </a:t>
            </a:r>
          </a:p>
          <a:p>
            <a:r>
              <a:rPr lang="en-US" sz="1800" dirty="0"/>
              <a:t>Guardrails will be provided at radiuses of Harpers Ferry and Nantucket intersection</a:t>
            </a:r>
          </a:p>
          <a:p>
            <a:pPr marL="0" indent="0">
              <a:buNone/>
            </a:pPr>
            <a:endParaRPr lang="en-US" dirty="0"/>
          </a:p>
        </p:txBody>
      </p:sp>
      <p:pic>
        <p:nvPicPr>
          <p:cNvPr id="7" name="Picture 6">
            <a:extLst>
              <a:ext uri="{FF2B5EF4-FFF2-40B4-BE49-F238E27FC236}">
                <a16:creationId xmlns:a16="http://schemas.microsoft.com/office/drawing/2014/main" id="{78A32EEA-BC49-2E7C-986F-9BB39DACDA5E}"/>
              </a:ext>
            </a:extLst>
          </p:cNvPr>
          <p:cNvPicPr>
            <a:picLocks noChangeAspect="1"/>
          </p:cNvPicPr>
          <p:nvPr/>
        </p:nvPicPr>
        <p:blipFill>
          <a:blip r:embed="rId3"/>
          <a:stretch>
            <a:fillRect/>
          </a:stretch>
        </p:blipFill>
        <p:spPr>
          <a:xfrm>
            <a:off x="7353300" y="815974"/>
            <a:ext cx="4101356" cy="2149253"/>
          </a:xfrm>
          <a:prstGeom prst="rect">
            <a:avLst/>
          </a:prstGeom>
        </p:spPr>
      </p:pic>
      <p:pic>
        <p:nvPicPr>
          <p:cNvPr id="9" name="Picture 8">
            <a:extLst>
              <a:ext uri="{FF2B5EF4-FFF2-40B4-BE49-F238E27FC236}">
                <a16:creationId xmlns:a16="http://schemas.microsoft.com/office/drawing/2014/main" id="{A19A1617-8C78-B86A-743C-956CCD83A7ED}"/>
              </a:ext>
            </a:extLst>
          </p:cNvPr>
          <p:cNvPicPr>
            <a:picLocks noChangeAspect="1"/>
          </p:cNvPicPr>
          <p:nvPr/>
        </p:nvPicPr>
        <p:blipFill>
          <a:blip r:embed="rId4"/>
          <a:stretch>
            <a:fillRect/>
          </a:stretch>
        </p:blipFill>
        <p:spPr>
          <a:xfrm>
            <a:off x="86313" y="4500398"/>
            <a:ext cx="7530188" cy="1992477"/>
          </a:xfrm>
          <a:prstGeom prst="rect">
            <a:avLst/>
          </a:prstGeom>
        </p:spPr>
      </p:pic>
      <p:pic>
        <p:nvPicPr>
          <p:cNvPr id="11" name="Picture 10">
            <a:extLst>
              <a:ext uri="{FF2B5EF4-FFF2-40B4-BE49-F238E27FC236}">
                <a16:creationId xmlns:a16="http://schemas.microsoft.com/office/drawing/2014/main" id="{E4497731-92FB-A73F-73DF-E021431FB19C}"/>
              </a:ext>
            </a:extLst>
          </p:cNvPr>
          <p:cNvPicPr>
            <a:picLocks noChangeAspect="1"/>
          </p:cNvPicPr>
          <p:nvPr/>
        </p:nvPicPr>
        <p:blipFill>
          <a:blip r:embed="rId5"/>
          <a:stretch>
            <a:fillRect/>
          </a:stretch>
        </p:blipFill>
        <p:spPr>
          <a:xfrm>
            <a:off x="8032101" y="3486581"/>
            <a:ext cx="3422555" cy="2797053"/>
          </a:xfrm>
          <a:prstGeom prst="rect">
            <a:avLst/>
          </a:prstGeom>
        </p:spPr>
      </p:pic>
    </p:spTree>
    <p:extLst>
      <p:ext uri="{BB962C8B-B14F-4D97-AF65-F5344CB8AC3E}">
        <p14:creationId xmlns:p14="http://schemas.microsoft.com/office/powerpoint/2010/main" val="3160203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EADC0-5169-2E2B-2B61-5A65FA8ED388}"/>
              </a:ext>
            </a:extLst>
          </p:cNvPr>
          <p:cNvSpPr>
            <a:spLocks noGrp="1"/>
          </p:cNvSpPr>
          <p:nvPr>
            <p:ph type="title"/>
          </p:nvPr>
        </p:nvSpPr>
        <p:spPr/>
        <p:txBody>
          <a:bodyPr/>
          <a:lstStyle/>
          <a:p>
            <a:r>
              <a:rPr lang="en-US" b="1" dirty="0"/>
              <a:t>Proposed Reconstruction</a:t>
            </a:r>
            <a:br>
              <a:rPr lang="en-US" b="1" dirty="0"/>
            </a:br>
            <a:r>
              <a:rPr lang="en-US" sz="2800" b="1" dirty="0"/>
              <a:t>Cricket Pass</a:t>
            </a:r>
            <a:endParaRPr lang="en-US" b="1" dirty="0"/>
          </a:p>
        </p:txBody>
      </p:sp>
      <p:sp>
        <p:nvSpPr>
          <p:cNvPr id="3" name="Content Placeholder 2">
            <a:extLst>
              <a:ext uri="{FF2B5EF4-FFF2-40B4-BE49-F238E27FC236}">
                <a16:creationId xmlns:a16="http://schemas.microsoft.com/office/drawing/2014/main" id="{2788E7C3-6EB4-CDC6-EC35-B0D37FFD438B}"/>
              </a:ext>
            </a:extLst>
          </p:cNvPr>
          <p:cNvSpPr>
            <a:spLocks noGrp="1"/>
          </p:cNvSpPr>
          <p:nvPr>
            <p:ph idx="1"/>
          </p:nvPr>
        </p:nvSpPr>
        <p:spPr>
          <a:xfrm>
            <a:off x="85725" y="1690688"/>
            <a:ext cx="7115175" cy="4351338"/>
          </a:xfrm>
        </p:spPr>
        <p:txBody>
          <a:bodyPr/>
          <a:lstStyle/>
          <a:p>
            <a:r>
              <a:rPr lang="en-US" sz="1800" dirty="0"/>
              <a:t>Pavement to be widened to 20’ wide asphalt (18-19’ existing)</a:t>
            </a:r>
          </a:p>
          <a:p>
            <a:r>
              <a:rPr lang="en-US" sz="1800" dirty="0"/>
              <a:t>Slurry mix to be used for subgrade stabilization to control dust</a:t>
            </a:r>
          </a:p>
          <a:p>
            <a:r>
              <a:rPr lang="en-US" sz="1800" dirty="0"/>
              <a:t>Driveways to be reconstructed as asphalt. Driveway culverts to be replaced with RCP pipe</a:t>
            </a:r>
          </a:p>
          <a:p>
            <a:r>
              <a:rPr lang="en-US" sz="1800" dirty="0"/>
              <a:t>Drainage structures to be replaced </a:t>
            </a:r>
          </a:p>
          <a:p>
            <a:r>
              <a:rPr lang="en-US" sz="1800" dirty="0"/>
              <a:t>Guardrails will be provided near culvert crossings</a:t>
            </a:r>
            <a:endParaRPr lang="en-US" dirty="0"/>
          </a:p>
        </p:txBody>
      </p:sp>
      <p:pic>
        <p:nvPicPr>
          <p:cNvPr id="5" name="Picture 4">
            <a:extLst>
              <a:ext uri="{FF2B5EF4-FFF2-40B4-BE49-F238E27FC236}">
                <a16:creationId xmlns:a16="http://schemas.microsoft.com/office/drawing/2014/main" id="{6641767D-0BA8-7BBD-3AE6-39BAC041A5A2}"/>
              </a:ext>
            </a:extLst>
          </p:cNvPr>
          <p:cNvPicPr>
            <a:picLocks noChangeAspect="1"/>
          </p:cNvPicPr>
          <p:nvPr/>
        </p:nvPicPr>
        <p:blipFill>
          <a:blip r:embed="rId3"/>
          <a:stretch>
            <a:fillRect/>
          </a:stretch>
        </p:blipFill>
        <p:spPr>
          <a:xfrm>
            <a:off x="7247504" y="815974"/>
            <a:ext cx="4207152" cy="1992478"/>
          </a:xfrm>
          <a:prstGeom prst="rect">
            <a:avLst/>
          </a:prstGeom>
        </p:spPr>
      </p:pic>
      <p:pic>
        <p:nvPicPr>
          <p:cNvPr id="8" name="Picture 7">
            <a:extLst>
              <a:ext uri="{FF2B5EF4-FFF2-40B4-BE49-F238E27FC236}">
                <a16:creationId xmlns:a16="http://schemas.microsoft.com/office/drawing/2014/main" id="{2824A768-86F6-2517-7F9B-073CBF97712F}"/>
              </a:ext>
            </a:extLst>
          </p:cNvPr>
          <p:cNvPicPr>
            <a:picLocks noChangeAspect="1"/>
          </p:cNvPicPr>
          <p:nvPr/>
        </p:nvPicPr>
        <p:blipFill>
          <a:blip r:embed="rId4"/>
          <a:stretch>
            <a:fillRect/>
          </a:stretch>
        </p:blipFill>
        <p:spPr>
          <a:xfrm>
            <a:off x="5273040" y="3257193"/>
            <a:ext cx="6080760" cy="3235682"/>
          </a:xfrm>
          <a:prstGeom prst="rect">
            <a:avLst/>
          </a:prstGeom>
        </p:spPr>
      </p:pic>
    </p:spTree>
    <p:extLst>
      <p:ext uri="{BB962C8B-B14F-4D97-AF65-F5344CB8AC3E}">
        <p14:creationId xmlns:p14="http://schemas.microsoft.com/office/powerpoint/2010/main" val="2106344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8F7FE-E65F-38EF-CD0D-1C69E234AB22}"/>
              </a:ext>
            </a:extLst>
          </p:cNvPr>
          <p:cNvSpPr>
            <a:spLocks noGrp="1"/>
          </p:cNvSpPr>
          <p:nvPr>
            <p:ph type="title"/>
          </p:nvPr>
        </p:nvSpPr>
        <p:spPr/>
        <p:txBody>
          <a:bodyPr/>
          <a:lstStyle/>
          <a:p>
            <a:r>
              <a:rPr lang="en-US" b="1" dirty="0"/>
              <a:t>Construction Expectations</a:t>
            </a:r>
          </a:p>
        </p:txBody>
      </p:sp>
      <p:sp>
        <p:nvSpPr>
          <p:cNvPr id="3" name="Content Placeholder 2">
            <a:extLst>
              <a:ext uri="{FF2B5EF4-FFF2-40B4-BE49-F238E27FC236}">
                <a16:creationId xmlns:a16="http://schemas.microsoft.com/office/drawing/2014/main" id="{DD8D8F3C-4DA1-A829-F665-7D5D24F9C4DF}"/>
              </a:ext>
            </a:extLst>
          </p:cNvPr>
          <p:cNvSpPr>
            <a:spLocks noGrp="1"/>
          </p:cNvSpPr>
          <p:nvPr>
            <p:ph idx="1"/>
          </p:nvPr>
        </p:nvSpPr>
        <p:spPr>
          <a:xfrm>
            <a:off x="838198" y="1335131"/>
            <a:ext cx="6744419" cy="4555197"/>
          </a:xfrm>
        </p:spPr>
        <p:txBody>
          <a:bodyPr/>
          <a:lstStyle/>
          <a:p>
            <a:r>
              <a:rPr lang="en-US" sz="2000" dirty="0"/>
              <a:t>Construction begins Summer 2024</a:t>
            </a:r>
          </a:p>
          <a:p>
            <a:r>
              <a:rPr lang="en-US" sz="2000" dirty="0"/>
              <a:t>Construction will be performed in three phases</a:t>
            </a:r>
          </a:p>
          <a:p>
            <a:r>
              <a:rPr lang="en-US" sz="2000" dirty="0"/>
              <a:t>Complete in Fall 2024</a:t>
            </a:r>
          </a:p>
          <a:p>
            <a:r>
              <a:rPr lang="en-US" sz="2000" dirty="0"/>
              <a:t>Expectations during construction – Local traffic will have gravel road access to their respective property. </a:t>
            </a:r>
          </a:p>
          <a:p>
            <a:pPr marL="0" indent="0">
              <a:buNone/>
            </a:pPr>
            <a:endParaRPr lang="en-US" sz="2000" dirty="0"/>
          </a:p>
          <a:p>
            <a:endParaRPr lang="en-US" dirty="0"/>
          </a:p>
        </p:txBody>
      </p:sp>
      <p:pic>
        <p:nvPicPr>
          <p:cNvPr id="4" name="Picture 3">
            <a:extLst>
              <a:ext uri="{FF2B5EF4-FFF2-40B4-BE49-F238E27FC236}">
                <a16:creationId xmlns:a16="http://schemas.microsoft.com/office/drawing/2014/main" id="{CF53C7BD-8325-E98E-28B7-6550039EA578}"/>
              </a:ext>
            </a:extLst>
          </p:cNvPr>
          <p:cNvPicPr>
            <a:picLocks noChangeAspect="1"/>
          </p:cNvPicPr>
          <p:nvPr/>
        </p:nvPicPr>
        <p:blipFill>
          <a:blip r:embed="rId2"/>
          <a:stretch>
            <a:fillRect/>
          </a:stretch>
        </p:blipFill>
        <p:spPr>
          <a:xfrm>
            <a:off x="9273396" y="112142"/>
            <a:ext cx="2622057" cy="3341085"/>
          </a:xfrm>
          <a:prstGeom prst="rect">
            <a:avLst/>
          </a:prstGeom>
        </p:spPr>
      </p:pic>
      <p:pic>
        <p:nvPicPr>
          <p:cNvPr id="5" name="Picture 4">
            <a:extLst>
              <a:ext uri="{FF2B5EF4-FFF2-40B4-BE49-F238E27FC236}">
                <a16:creationId xmlns:a16="http://schemas.microsoft.com/office/drawing/2014/main" id="{DFEC38C0-8BCF-EDF3-B1E1-802410510D97}"/>
              </a:ext>
            </a:extLst>
          </p:cNvPr>
          <p:cNvPicPr>
            <a:picLocks noChangeAspect="1"/>
          </p:cNvPicPr>
          <p:nvPr/>
        </p:nvPicPr>
        <p:blipFill>
          <a:blip r:embed="rId3"/>
          <a:stretch>
            <a:fillRect/>
          </a:stretch>
        </p:blipFill>
        <p:spPr>
          <a:xfrm>
            <a:off x="838198" y="3612730"/>
            <a:ext cx="3042168" cy="2676376"/>
          </a:xfrm>
          <a:prstGeom prst="rect">
            <a:avLst/>
          </a:prstGeom>
        </p:spPr>
      </p:pic>
      <p:pic>
        <p:nvPicPr>
          <p:cNvPr id="7" name="Picture 6">
            <a:extLst>
              <a:ext uri="{FF2B5EF4-FFF2-40B4-BE49-F238E27FC236}">
                <a16:creationId xmlns:a16="http://schemas.microsoft.com/office/drawing/2014/main" id="{8654F102-2A11-01DE-845F-905CD99FFF41}"/>
              </a:ext>
            </a:extLst>
          </p:cNvPr>
          <p:cNvPicPr>
            <a:picLocks noChangeAspect="1"/>
          </p:cNvPicPr>
          <p:nvPr/>
        </p:nvPicPr>
        <p:blipFill>
          <a:blip r:embed="rId4"/>
          <a:stretch>
            <a:fillRect/>
          </a:stretch>
        </p:blipFill>
        <p:spPr>
          <a:xfrm>
            <a:off x="4294789" y="3612730"/>
            <a:ext cx="3042168" cy="2659187"/>
          </a:xfrm>
          <a:prstGeom prst="rect">
            <a:avLst/>
          </a:prstGeom>
        </p:spPr>
      </p:pic>
      <p:pic>
        <p:nvPicPr>
          <p:cNvPr id="9" name="Picture 8">
            <a:extLst>
              <a:ext uri="{FF2B5EF4-FFF2-40B4-BE49-F238E27FC236}">
                <a16:creationId xmlns:a16="http://schemas.microsoft.com/office/drawing/2014/main" id="{04D5A1DD-95C2-9D1B-9582-1A21028F4C6F}"/>
              </a:ext>
            </a:extLst>
          </p:cNvPr>
          <p:cNvPicPr>
            <a:picLocks noChangeAspect="1"/>
          </p:cNvPicPr>
          <p:nvPr/>
        </p:nvPicPr>
        <p:blipFill>
          <a:blip r:embed="rId5"/>
          <a:stretch>
            <a:fillRect/>
          </a:stretch>
        </p:blipFill>
        <p:spPr>
          <a:xfrm>
            <a:off x="7613000" y="3608960"/>
            <a:ext cx="4418881" cy="2662957"/>
          </a:xfrm>
          <a:prstGeom prst="rect">
            <a:avLst/>
          </a:prstGeom>
        </p:spPr>
      </p:pic>
    </p:spTree>
    <p:extLst>
      <p:ext uri="{BB962C8B-B14F-4D97-AF65-F5344CB8AC3E}">
        <p14:creationId xmlns:p14="http://schemas.microsoft.com/office/powerpoint/2010/main" val="39471388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445</TotalTime>
  <Words>446</Words>
  <Application>Microsoft Office PowerPoint</Application>
  <PresentationFormat>Widescreen</PresentationFormat>
  <Paragraphs>62</Paragraphs>
  <Slides>13</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Harpers Ferry Road and Cricket Pass Reconstruction</vt:lpstr>
      <vt:lpstr>Agenda  </vt:lpstr>
      <vt:lpstr>Existing Roadway Harpers Ferry </vt:lpstr>
      <vt:lpstr>Existing Roadway Cricket Pass </vt:lpstr>
      <vt:lpstr>Key Design Items</vt:lpstr>
      <vt:lpstr>Roadway Demolition</vt:lpstr>
      <vt:lpstr>Proposed Reconstruction Harpers Ferry </vt:lpstr>
      <vt:lpstr>Proposed Reconstruction Cricket Pass</vt:lpstr>
      <vt:lpstr>Construction Expectations</vt:lpstr>
      <vt:lpstr>Detour Routes Phase 1</vt:lpstr>
      <vt:lpstr>Detour Routes Phase 2</vt:lpstr>
      <vt:lpstr>Detour Routes Phase 3</vt:lpstr>
      <vt:lpstr>Questions &amp;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Aubri Cotton</dc:creator>
  <cp:lastModifiedBy>Mason Kwiatkowski</cp:lastModifiedBy>
  <cp:revision>10</cp:revision>
  <dcterms:created xsi:type="dcterms:W3CDTF">2024-03-21T16:36:12Z</dcterms:created>
  <dcterms:modified xsi:type="dcterms:W3CDTF">2024-03-25T19:56:34Z</dcterms:modified>
</cp:coreProperties>
</file>